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7" r:id="rId3"/>
    <p:sldId id="305" r:id="rId4"/>
    <p:sldId id="307" r:id="rId5"/>
    <p:sldId id="317" r:id="rId6"/>
    <p:sldId id="306" r:id="rId7"/>
    <p:sldId id="318" r:id="rId8"/>
    <p:sldId id="311" r:id="rId9"/>
    <p:sldId id="312" r:id="rId10"/>
    <p:sldId id="304" r:id="rId11"/>
    <p:sldId id="319"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B09"/>
    <a:srgbClr val="5AB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93" autoAdjust="0"/>
  </p:normalViewPr>
  <p:slideViewPr>
    <p:cSldViewPr>
      <p:cViewPr>
        <p:scale>
          <a:sx n="60" d="100"/>
          <a:sy n="60" d="100"/>
        </p:scale>
        <p:origin x="-165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D23F4-E102-4E38-9238-F7B7507BF7E0}" type="datetimeFigureOut">
              <a:rPr lang="en-US" smtClean="0"/>
              <a:t>6/11/2015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97932F-2786-4FDA-A2D8-E13F60BBCBFA}" type="slidenum">
              <a:rPr lang="en-US" smtClean="0"/>
              <a:t>‹#›</a:t>
            </a:fld>
            <a:endParaRPr lang="en-US"/>
          </a:p>
        </p:txBody>
      </p:sp>
    </p:spTree>
    <p:extLst>
      <p:ext uri="{BB962C8B-B14F-4D97-AF65-F5344CB8AC3E}">
        <p14:creationId xmlns:p14="http://schemas.microsoft.com/office/powerpoint/2010/main" val="241219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7932F-2786-4FDA-A2D8-E13F60BBCBFA}" type="slidenum">
              <a:rPr lang="en-US" smtClean="0"/>
              <a:t>1</a:t>
            </a:fld>
            <a:endParaRPr lang="en-US"/>
          </a:p>
        </p:txBody>
      </p:sp>
    </p:spTree>
    <p:extLst>
      <p:ext uri="{BB962C8B-B14F-4D97-AF65-F5344CB8AC3E}">
        <p14:creationId xmlns:p14="http://schemas.microsoft.com/office/powerpoint/2010/main" val="142469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Từ</a:t>
            </a:r>
            <a:r>
              <a:rPr lang="en-US" baseline="0" dirty="0" smtClean="0"/>
              <a:t> slide </a:t>
            </a:r>
            <a:r>
              <a:rPr lang="en-US" baseline="0" dirty="0" err="1" smtClean="0"/>
              <a:t>này</a:t>
            </a:r>
            <a:r>
              <a:rPr lang="en-US" baseline="0" dirty="0" smtClean="0"/>
              <a:t> </a:t>
            </a:r>
            <a:r>
              <a:rPr lang="en-US" baseline="0" dirty="0" err="1" smtClean="0"/>
              <a:t>dẫn</a:t>
            </a:r>
            <a:r>
              <a:rPr lang="en-US" baseline="0" dirty="0" smtClean="0"/>
              <a:t> </a:t>
            </a:r>
            <a:r>
              <a:rPr lang="en-US" baseline="0" dirty="0" err="1" smtClean="0"/>
              <a:t>dắt</a:t>
            </a:r>
            <a:r>
              <a:rPr lang="en-US" baseline="0" dirty="0" smtClean="0"/>
              <a:t> </a:t>
            </a:r>
            <a:r>
              <a:rPr lang="en-US" baseline="0" dirty="0" err="1" smtClean="0"/>
              <a:t>đến</a:t>
            </a:r>
            <a:r>
              <a:rPr lang="en-US" baseline="0" dirty="0" smtClean="0"/>
              <a:t> </a:t>
            </a:r>
            <a:r>
              <a:rPr lang="en-US" baseline="0" dirty="0" err="1" smtClean="0"/>
              <a:t>những</a:t>
            </a:r>
            <a:r>
              <a:rPr lang="en-US" baseline="0" dirty="0" smtClean="0"/>
              <a:t> </a:t>
            </a:r>
            <a:r>
              <a:rPr lang="en-US" baseline="0" dirty="0" err="1" smtClean="0"/>
              <a:t>kinh</a:t>
            </a:r>
            <a:r>
              <a:rPr lang="en-US" baseline="0" dirty="0" smtClean="0"/>
              <a:t> </a:t>
            </a:r>
            <a:r>
              <a:rPr lang="en-US" baseline="0" dirty="0" err="1" smtClean="0"/>
              <a:t>nghiệm</a:t>
            </a:r>
            <a:r>
              <a:rPr lang="en-US" baseline="0" dirty="0" smtClean="0"/>
              <a:t> </a:t>
            </a:r>
            <a:r>
              <a:rPr lang="en-US" baseline="0" dirty="0" err="1" smtClean="0"/>
              <a:t>quốc</a:t>
            </a:r>
            <a:r>
              <a:rPr lang="en-US" baseline="0" dirty="0" smtClean="0"/>
              <a:t> </a:t>
            </a:r>
            <a:r>
              <a:rPr lang="en-US" baseline="0" dirty="0" err="1" smtClean="0"/>
              <a:t>tế</a:t>
            </a:r>
            <a:r>
              <a:rPr lang="en-US" baseline="0" dirty="0" smtClean="0"/>
              <a:t> </a:t>
            </a:r>
            <a:r>
              <a:rPr lang="en-US" baseline="0" dirty="0" err="1" smtClean="0"/>
              <a:t>cần</a:t>
            </a:r>
            <a:r>
              <a:rPr lang="en-US" baseline="0" dirty="0" smtClean="0"/>
              <a:t> </a:t>
            </a:r>
            <a:r>
              <a:rPr lang="en-US" baseline="0" dirty="0" err="1" smtClean="0"/>
              <a:t>quan</a:t>
            </a:r>
            <a:r>
              <a:rPr lang="en-US" baseline="0" dirty="0" smtClean="0"/>
              <a:t> </a:t>
            </a:r>
            <a:r>
              <a:rPr lang="en-US" baseline="0" dirty="0" err="1" smtClean="0"/>
              <a:t>tâm</a:t>
            </a:r>
            <a:r>
              <a:rPr lang="en-US" baseline="0" dirty="0" smtClean="0"/>
              <a:t>: </a:t>
            </a:r>
          </a:p>
          <a:p>
            <a:pPr marL="228600" indent="-228600">
              <a:buAutoNum type="arabicParenBoth"/>
            </a:pP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làm</a:t>
            </a:r>
            <a:r>
              <a:rPr lang="en-US" baseline="0" dirty="0" smtClean="0"/>
              <a:t> </a:t>
            </a:r>
            <a:r>
              <a:rPr lang="en-US" baseline="0" dirty="0" err="1" smtClean="0"/>
              <a:t>trung</a:t>
            </a:r>
            <a:r>
              <a:rPr lang="en-US" baseline="0" dirty="0" smtClean="0"/>
              <a:t> </a:t>
            </a:r>
            <a:r>
              <a:rPr lang="en-US" baseline="0" dirty="0" err="1" smtClean="0"/>
              <a:t>tâm</a:t>
            </a:r>
            <a:r>
              <a:rPr lang="en-US" baseline="0" dirty="0" smtClean="0"/>
              <a:t> </a:t>
            </a:r>
            <a:r>
              <a:rPr lang="en-US" baseline="0" dirty="0" err="1" smtClean="0"/>
              <a:t>của</a:t>
            </a:r>
            <a:r>
              <a:rPr lang="en-US" baseline="0" dirty="0" smtClean="0"/>
              <a:t> </a:t>
            </a:r>
            <a:r>
              <a:rPr lang="en-US" baseline="0" dirty="0" err="1" smtClean="0"/>
              <a:t>chuỗi</a:t>
            </a:r>
            <a:r>
              <a:rPr lang="en-US" baseline="0" dirty="0" smtClean="0"/>
              <a:t> </a:t>
            </a:r>
            <a:r>
              <a:rPr lang="en-US" baseline="0" dirty="0" err="1" smtClean="0"/>
              <a:t>giá</a:t>
            </a:r>
            <a:r>
              <a:rPr lang="en-US" baseline="0" dirty="0" smtClean="0"/>
              <a:t> </a:t>
            </a:r>
            <a:r>
              <a:rPr lang="en-US" baseline="0" dirty="0" err="1" smtClean="0"/>
              <a:t>trị</a:t>
            </a:r>
            <a:r>
              <a:rPr lang="en-US" baseline="0" dirty="0" smtClean="0"/>
              <a:t> (</a:t>
            </a:r>
            <a:r>
              <a:rPr lang="en-US" baseline="0" dirty="0" err="1" smtClean="0"/>
              <a:t>Trung</a:t>
            </a:r>
            <a:r>
              <a:rPr lang="en-US" baseline="0" dirty="0" smtClean="0"/>
              <a:t> </a:t>
            </a:r>
            <a:r>
              <a:rPr lang="en-US" baseline="0" dirty="0" err="1" smtClean="0"/>
              <a:t>Quốc</a:t>
            </a:r>
            <a:r>
              <a:rPr lang="en-US" baseline="0" dirty="0" smtClean="0"/>
              <a:t>); </a:t>
            </a:r>
          </a:p>
          <a:p>
            <a:pPr marL="228600" indent="-228600">
              <a:buAutoNum type="arabicParenBoth"/>
            </a:pPr>
            <a:r>
              <a:rPr lang="en-US" baseline="0" dirty="0" err="1" smtClean="0"/>
              <a:t>phân</a:t>
            </a:r>
            <a:r>
              <a:rPr lang="en-US" baseline="0" dirty="0" smtClean="0"/>
              <a:t> </a:t>
            </a:r>
            <a:r>
              <a:rPr lang="en-US" baseline="0" dirty="0" err="1" smtClean="0"/>
              <a:t>cấp</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Saemaul</a:t>
            </a:r>
            <a:r>
              <a:rPr lang="en-US" baseline="0" dirty="0" smtClean="0"/>
              <a:t> </a:t>
            </a:r>
            <a:r>
              <a:rPr lang="en-US" baseline="0" dirty="0" err="1" smtClean="0"/>
              <a:t>Undong</a:t>
            </a:r>
            <a:r>
              <a:rPr lang="en-US" baseline="0" dirty="0" smtClean="0"/>
              <a:t>); </a:t>
            </a:r>
          </a:p>
          <a:p>
            <a:pPr marL="228600" indent="-228600">
              <a:buAutoNum type="arabicParenBoth"/>
            </a:pPr>
            <a:r>
              <a:rPr lang="en-US" baseline="0" dirty="0" err="1" smtClean="0"/>
              <a:t>hợp</a:t>
            </a:r>
            <a:r>
              <a:rPr lang="en-US" baseline="0" dirty="0" smtClean="0"/>
              <a:t> </a:t>
            </a:r>
            <a:r>
              <a:rPr lang="en-US" baseline="0" dirty="0" err="1" smtClean="0"/>
              <a:t>tác</a:t>
            </a:r>
            <a:r>
              <a:rPr lang="en-US" baseline="0" dirty="0" smtClean="0"/>
              <a:t> </a:t>
            </a:r>
            <a:r>
              <a:rPr lang="en-US" baseline="0" dirty="0" err="1" smtClean="0"/>
              <a:t>công</a:t>
            </a:r>
            <a:r>
              <a:rPr lang="en-US" baseline="0" dirty="0" smtClean="0"/>
              <a:t> </a:t>
            </a:r>
            <a:r>
              <a:rPr lang="en-US" baseline="0" dirty="0" err="1" smtClean="0"/>
              <a:t>tư</a:t>
            </a:r>
            <a:r>
              <a:rPr lang="en-US" baseline="0" dirty="0" smtClean="0"/>
              <a:t> </a:t>
            </a:r>
            <a:r>
              <a:rPr lang="en-US" baseline="0" dirty="0" err="1" smtClean="0"/>
              <a:t>trong</a:t>
            </a:r>
            <a:r>
              <a:rPr lang="en-US" baseline="0" dirty="0" smtClean="0"/>
              <a:t> </a:t>
            </a:r>
            <a:r>
              <a:rPr lang="en-US" baseline="0" dirty="0" err="1" smtClean="0"/>
              <a:t>xây</a:t>
            </a:r>
            <a:r>
              <a:rPr lang="en-US" baseline="0" dirty="0" smtClean="0"/>
              <a:t> </a:t>
            </a:r>
            <a:r>
              <a:rPr lang="en-US" baseline="0" dirty="0" err="1" smtClean="0"/>
              <a:t>dựng</a:t>
            </a:r>
            <a:r>
              <a:rPr lang="en-US" baseline="0" dirty="0" smtClean="0"/>
              <a:t> </a:t>
            </a:r>
            <a:r>
              <a:rPr lang="en-US" baseline="0" dirty="0" err="1" smtClean="0"/>
              <a:t>hạ</a:t>
            </a:r>
            <a:r>
              <a:rPr lang="en-US" baseline="0" dirty="0" smtClean="0"/>
              <a:t> </a:t>
            </a:r>
            <a:r>
              <a:rPr lang="en-US" baseline="0" dirty="0" err="1" smtClean="0"/>
              <a:t>tầng</a:t>
            </a:r>
            <a:r>
              <a:rPr lang="en-US" baseline="0" dirty="0" smtClean="0"/>
              <a:t> (PPP - </a:t>
            </a:r>
            <a:r>
              <a:rPr lang="en-US" baseline="0" dirty="0" err="1" smtClean="0"/>
              <a:t>Hàn</a:t>
            </a:r>
            <a:r>
              <a:rPr lang="en-US" baseline="0" dirty="0" smtClean="0"/>
              <a:t> </a:t>
            </a:r>
            <a:r>
              <a:rPr lang="en-US" baseline="0" dirty="0" err="1" smtClean="0"/>
              <a:t>Quốc</a:t>
            </a:r>
            <a:r>
              <a:rPr lang="en-US" baseline="0" dirty="0" smtClean="0"/>
              <a:t>); </a:t>
            </a:r>
          </a:p>
          <a:p>
            <a:pPr marL="228600" indent="-228600">
              <a:buAutoNum type="arabicParenBoth"/>
            </a:pPr>
            <a:r>
              <a:rPr lang="en-US" baseline="0" dirty="0" err="1" smtClean="0"/>
              <a:t>liên</a:t>
            </a:r>
            <a:r>
              <a:rPr lang="en-US" baseline="0" dirty="0" smtClean="0"/>
              <a:t> </a:t>
            </a:r>
            <a:r>
              <a:rPr lang="en-US" baseline="0" dirty="0" err="1" smtClean="0"/>
              <a:t>kết</a:t>
            </a:r>
            <a:r>
              <a:rPr lang="en-US" baseline="0" dirty="0" smtClean="0"/>
              <a:t> </a:t>
            </a:r>
            <a:r>
              <a:rPr lang="en-US" baseline="0" dirty="0" err="1" smtClean="0"/>
              <a:t>vùng</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lấy</a:t>
            </a:r>
            <a:r>
              <a:rPr lang="en-US" baseline="0" dirty="0" smtClean="0"/>
              <a:t> OVOP </a:t>
            </a:r>
            <a:r>
              <a:rPr lang="en-US" baseline="0" dirty="0" err="1" smtClean="0"/>
              <a:t>làm</a:t>
            </a:r>
            <a:r>
              <a:rPr lang="en-US" baseline="0" dirty="0" smtClean="0"/>
              <a:t> </a:t>
            </a:r>
            <a:r>
              <a:rPr lang="en-US" baseline="0" dirty="0" err="1" smtClean="0"/>
              <a:t>nền</a:t>
            </a:r>
            <a:r>
              <a:rPr lang="en-US" baseline="0" dirty="0" smtClean="0"/>
              <a:t> </a:t>
            </a:r>
            <a:r>
              <a:rPr lang="en-US" baseline="0" dirty="0" err="1" smtClean="0"/>
              <a:t>tảng</a:t>
            </a:r>
            <a:r>
              <a:rPr lang="en-US" baseline="0" dirty="0" smtClean="0"/>
              <a:t> (VD: </a:t>
            </a:r>
            <a:r>
              <a:rPr lang="en-US" baseline="0" dirty="0" err="1" smtClean="0"/>
              <a:t>cà</a:t>
            </a:r>
            <a:r>
              <a:rPr lang="en-US" baseline="0" dirty="0" smtClean="0"/>
              <a:t> </a:t>
            </a:r>
            <a:r>
              <a:rPr lang="en-US" baseline="0" dirty="0" err="1" smtClean="0"/>
              <a:t>phê</a:t>
            </a:r>
            <a:r>
              <a:rPr lang="en-US" baseline="0" dirty="0" smtClean="0"/>
              <a:t> ở </a:t>
            </a:r>
            <a:r>
              <a:rPr lang="en-US" baseline="0" dirty="0" err="1" smtClean="0"/>
              <a:t>Tây</a:t>
            </a:r>
            <a:r>
              <a:rPr lang="en-US" baseline="0" dirty="0" smtClean="0"/>
              <a:t> </a:t>
            </a:r>
            <a:r>
              <a:rPr lang="en-US" baseline="0" dirty="0" err="1" smtClean="0"/>
              <a:t>Nguyên</a:t>
            </a:r>
            <a:r>
              <a:rPr lang="en-US" baseline="0" dirty="0" smtClean="0"/>
              <a:t>; </a:t>
            </a:r>
            <a:r>
              <a:rPr lang="en-US" baseline="0" dirty="0" err="1" smtClean="0"/>
              <a:t>lúa</a:t>
            </a:r>
            <a:r>
              <a:rPr lang="en-US" baseline="0" dirty="0" smtClean="0"/>
              <a:t> </a:t>
            </a:r>
            <a:r>
              <a:rPr lang="en-US" baseline="0" dirty="0" err="1" smtClean="0"/>
              <a:t>gạo</a:t>
            </a:r>
            <a:r>
              <a:rPr lang="en-US" baseline="0" dirty="0" smtClean="0"/>
              <a:t> ĐBSCL); </a:t>
            </a:r>
          </a:p>
          <a:p>
            <a:pPr marL="228600" indent="-228600">
              <a:buAutoNum type="arabicParenBoth"/>
            </a:pPr>
            <a:r>
              <a:rPr lang="en-US" baseline="0" dirty="0" err="1" smtClean="0"/>
              <a:t>sinh</a:t>
            </a:r>
            <a:r>
              <a:rPr lang="en-US" baseline="0" dirty="0" smtClean="0"/>
              <a:t> </a:t>
            </a:r>
            <a:r>
              <a:rPr lang="en-US" baseline="0" dirty="0" err="1" smtClean="0"/>
              <a:t>kế</a:t>
            </a:r>
            <a:r>
              <a:rPr lang="en-US" baseline="0" dirty="0" smtClean="0"/>
              <a:t> </a:t>
            </a:r>
            <a:r>
              <a:rPr lang="en-US" baseline="0" dirty="0" err="1" smtClean="0"/>
              <a:t>dựa</a:t>
            </a:r>
            <a:r>
              <a:rPr lang="en-US" baseline="0" dirty="0" smtClean="0"/>
              <a:t> </a:t>
            </a:r>
            <a:r>
              <a:rPr lang="en-US" baseline="0" dirty="0" err="1" smtClean="0"/>
              <a:t>trên</a:t>
            </a:r>
            <a:r>
              <a:rPr lang="en-US" baseline="0" dirty="0" smtClean="0"/>
              <a:t> </a:t>
            </a:r>
            <a:r>
              <a:rPr lang="en-US" baseline="0" dirty="0" err="1" smtClean="0"/>
              <a:t>nội</a:t>
            </a:r>
            <a:r>
              <a:rPr lang="en-US" baseline="0" dirty="0" smtClean="0"/>
              <a:t> </a:t>
            </a:r>
            <a:r>
              <a:rPr lang="en-US" baseline="0" dirty="0" err="1" smtClean="0"/>
              <a:t>lực</a:t>
            </a:r>
            <a:r>
              <a:rPr lang="en-US" baseline="0" dirty="0" smtClean="0"/>
              <a:t> </a:t>
            </a:r>
            <a:r>
              <a:rPr lang="en-US" baseline="0" dirty="0" err="1" smtClean="0"/>
              <a:t>cộng</a:t>
            </a:r>
            <a:r>
              <a:rPr lang="en-US" baseline="0" dirty="0" smtClean="0"/>
              <a:t> </a:t>
            </a:r>
            <a:r>
              <a:rPr lang="en-US" baseline="0" dirty="0" err="1" smtClean="0"/>
              <a:t>đồng</a:t>
            </a:r>
            <a:r>
              <a:rPr lang="en-US" baseline="0" dirty="0" smtClean="0"/>
              <a:t> (ABCD); </a:t>
            </a:r>
          </a:p>
          <a:p>
            <a:pPr marL="228600" indent="-228600">
              <a:buAutoNum type="arabicParenBoth"/>
            </a:pPr>
            <a:r>
              <a:rPr lang="en-US" baseline="0" dirty="0" err="1" smtClean="0"/>
              <a:t>khoa</a:t>
            </a:r>
            <a:r>
              <a:rPr lang="en-US" baseline="0" dirty="0" smtClean="0"/>
              <a:t> </a:t>
            </a:r>
            <a:r>
              <a:rPr lang="en-US" baseline="0" dirty="0" err="1" smtClean="0"/>
              <a:t>học</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(ISRAEL); </a:t>
            </a:r>
          </a:p>
          <a:p>
            <a:pPr marL="228600" indent="-228600">
              <a:buAutoNum type="arabicParenBoth"/>
            </a:pPr>
            <a:r>
              <a:rPr lang="en-US" baseline="0" dirty="0" err="1" smtClean="0"/>
              <a:t>nâng</a:t>
            </a:r>
            <a:r>
              <a:rPr lang="en-US" baseline="0" dirty="0" smtClean="0"/>
              <a:t> </a:t>
            </a:r>
            <a:r>
              <a:rPr lang="en-US" baseline="0" dirty="0" err="1" smtClean="0"/>
              <a:t>cao</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(CCT)</a:t>
            </a:r>
            <a:endParaRPr lang="en-US" dirty="0"/>
          </a:p>
        </p:txBody>
      </p:sp>
      <p:sp>
        <p:nvSpPr>
          <p:cNvPr id="4" name="Slide Number Placeholder 3"/>
          <p:cNvSpPr>
            <a:spLocks noGrp="1"/>
          </p:cNvSpPr>
          <p:nvPr>
            <p:ph type="sldNum" sz="quarter" idx="10"/>
          </p:nvPr>
        </p:nvSpPr>
        <p:spPr/>
        <p:txBody>
          <a:bodyPr/>
          <a:lstStyle/>
          <a:p>
            <a:fld id="{4D97932F-2786-4FDA-A2D8-E13F60BBCBFA}" type="slidenum">
              <a:rPr lang="en-US" smtClean="0"/>
              <a:t>2</a:t>
            </a:fld>
            <a:endParaRPr lang="en-US"/>
          </a:p>
        </p:txBody>
      </p:sp>
    </p:spTree>
    <p:extLst>
      <p:ext uri="{BB962C8B-B14F-4D97-AF65-F5344CB8AC3E}">
        <p14:creationId xmlns:p14="http://schemas.microsoft.com/office/powerpoint/2010/main" val="371483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Saemaul</a:t>
            </a:r>
            <a:r>
              <a:rPr lang="en-US" baseline="0" dirty="0" smtClean="0"/>
              <a:t> </a:t>
            </a:r>
            <a:r>
              <a:rPr lang="en-US" baseline="0" dirty="0" err="1" smtClean="0"/>
              <a:t>Undong</a:t>
            </a:r>
            <a:r>
              <a:rPr lang="en-US" baseline="0" dirty="0" smtClean="0"/>
              <a:t>: 3 </a:t>
            </a:r>
            <a:r>
              <a:rPr lang="en-US" baseline="0" dirty="0" err="1" smtClean="0"/>
              <a:t>yếu</a:t>
            </a:r>
            <a:r>
              <a:rPr lang="en-US" baseline="0" dirty="0" smtClean="0"/>
              <a:t> </a:t>
            </a:r>
            <a:r>
              <a:rPr lang="en-US" baseline="0" dirty="0" err="1" smtClean="0"/>
              <a:t>tố</a:t>
            </a:r>
            <a:r>
              <a:rPr lang="en-US" baseline="0" dirty="0" smtClean="0"/>
              <a:t> </a:t>
            </a:r>
            <a:r>
              <a:rPr lang="en-US" baseline="0" dirty="0" err="1" smtClean="0"/>
              <a:t>trong</a:t>
            </a:r>
            <a:r>
              <a:rPr lang="en-US" baseline="0" dirty="0" smtClean="0"/>
              <a:t> slide </a:t>
            </a:r>
            <a:r>
              <a:rPr lang="en-US" baseline="0" dirty="0" err="1" smtClean="0"/>
              <a:t>này</a:t>
            </a:r>
            <a:r>
              <a:rPr lang="en-US" baseline="0" dirty="0" smtClean="0"/>
              <a:t> </a:t>
            </a:r>
            <a:r>
              <a:rPr lang="en-US" baseline="0" dirty="0" err="1" smtClean="0"/>
              <a:t>là</a:t>
            </a:r>
            <a:r>
              <a:rPr lang="en-US" baseline="0" dirty="0" smtClean="0"/>
              <a:t> </a:t>
            </a:r>
            <a:r>
              <a:rPr lang="en-US" baseline="0" dirty="0" err="1" smtClean="0"/>
              <a:t>lý</a:t>
            </a:r>
            <a:r>
              <a:rPr lang="en-US" baseline="0" dirty="0" smtClean="0"/>
              <a:t> do </a:t>
            </a:r>
            <a:r>
              <a:rPr lang="en-US" baseline="0" dirty="0" err="1" smtClean="0"/>
              <a:t>thành</a:t>
            </a:r>
            <a:r>
              <a:rPr lang="en-US" baseline="0" dirty="0" smtClean="0"/>
              <a:t> </a:t>
            </a:r>
            <a:r>
              <a:rPr lang="en-US" baseline="0" dirty="0" err="1" smtClean="0"/>
              <a:t>công</a:t>
            </a:r>
            <a:r>
              <a:rPr lang="en-US" baseline="0" dirty="0" smtClean="0"/>
              <a:t> </a:t>
            </a:r>
            <a:r>
              <a:rPr lang="en-US" baseline="0" dirty="0" err="1" smtClean="0"/>
              <a:t>của</a:t>
            </a:r>
            <a:r>
              <a:rPr lang="en-US" baseline="0" dirty="0" smtClean="0"/>
              <a:t> </a:t>
            </a:r>
            <a:r>
              <a:rPr lang="en-US" baseline="0" dirty="0" err="1" smtClean="0"/>
              <a:t>chương</a:t>
            </a:r>
            <a:r>
              <a:rPr lang="en-US" baseline="0" dirty="0" smtClean="0"/>
              <a:t> </a:t>
            </a:r>
            <a:r>
              <a:rPr lang="en-US" baseline="0" dirty="0" err="1" smtClean="0"/>
              <a:t>trình</a:t>
            </a:r>
            <a:r>
              <a:rPr lang="en-US" baseline="0" dirty="0" smtClean="0"/>
              <a:t> (slide </a:t>
            </a:r>
            <a:r>
              <a:rPr lang="en-US" baseline="0" dirty="0" err="1" smtClean="0"/>
              <a:t>tiếp</a:t>
            </a:r>
            <a:r>
              <a:rPr lang="en-US" baseline="0" dirty="0" smtClean="0"/>
              <a:t> </a:t>
            </a:r>
            <a:r>
              <a:rPr lang="en-US" baseline="0" dirty="0" err="1" smtClean="0"/>
              <a:t>theo</a:t>
            </a:r>
            <a:r>
              <a:rPr lang="en-US" baseline="0" dirty="0" smtClean="0"/>
              <a:t>: </a:t>
            </a:r>
            <a:r>
              <a:rPr lang="en-US" baseline="0" dirty="0" err="1" smtClean="0"/>
              <a:t>phân</a:t>
            </a:r>
            <a:r>
              <a:rPr lang="en-US" baseline="0" dirty="0" smtClean="0"/>
              <a:t> </a:t>
            </a:r>
            <a:r>
              <a:rPr lang="en-US" baseline="0" dirty="0" err="1" smtClean="0"/>
              <a:t>cấp</a:t>
            </a:r>
            <a:r>
              <a:rPr lang="en-US" baseline="0" dirty="0" smtClean="0"/>
              <a:t> </a:t>
            </a:r>
            <a:r>
              <a:rPr lang="en-US" baseline="0" dirty="0" err="1" smtClean="0"/>
              <a:t>quản</a:t>
            </a:r>
            <a:r>
              <a:rPr lang="en-US" baseline="0" dirty="0" smtClean="0"/>
              <a:t> </a:t>
            </a:r>
            <a:r>
              <a:rPr lang="en-US" baseline="0" dirty="0" err="1" smtClean="0"/>
              <a:t>lý</a:t>
            </a:r>
            <a:r>
              <a:rPr lang="en-US" baseline="0" dirty="0" smtClean="0"/>
              <a:t> </a:t>
            </a:r>
            <a:r>
              <a:rPr lang="en-US" baseline="0" dirty="0" err="1" smtClean="0"/>
              <a:t>tài</a:t>
            </a:r>
            <a:r>
              <a:rPr lang="en-US" baseline="0" dirty="0" smtClean="0"/>
              <a:t> </a:t>
            </a:r>
            <a:r>
              <a:rPr lang="en-US" baseline="0" dirty="0" err="1" smtClean="0"/>
              <a:t>chính</a:t>
            </a:r>
            <a:r>
              <a:rPr lang="en-US" baseline="0" dirty="0" smtClean="0"/>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PPP: </a:t>
            </a:r>
          </a:p>
          <a:p>
            <a:pPr marL="171450" indent="-171450">
              <a:buFontTx/>
              <a:buChar char="-"/>
            </a:pPr>
            <a:r>
              <a:rPr lang="en-US" sz="1200" b="0" i="0" kern="1200" dirty="0" smtClean="0">
                <a:solidFill>
                  <a:schemeClr val="tx1"/>
                </a:solidFill>
                <a:effectLst/>
                <a:latin typeface="+mn-lt"/>
                <a:ea typeface="+mn-ea"/>
                <a:cs typeface="+mn-cs"/>
              </a:rPr>
              <a:t>D</a:t>
            </a:r>
            <a:r>
              <a:rPr lang="vi-VN" sz="1200" b="0" i="0" kern="1200" dirty="0" smtClean="0">
                <a:solidFill>
                  <a:schemeClr val="tx1"/>
                </a:solidFill>
                <a:effectLst/>
                <a:latin typeface="+mn-lt"/>
                <a:ea typeface="+mn-ea"/>
                <a:cs typeface="+mn-cs"/>
              </a:rPr>
              <a:t>ự án PPP được khuyến khích bằng cơ chế cộng điểm thưởng cho nhà đầu tư đề xuất dự án khi tham gia đấu thầu cạnh tranh các dự án PPP đó. </a:t>
            </a:r>
            <a:endParaRPr lang="en-US" sz="1200" b="0" i="0" kern="1200" dirty="0" smtClean="0">
              <a:solidFill>
                <a:schemeClr val="tx1"/>
              </a:solidFill>
              <a:effectLst/>
              <a:latin typeface="+mn-lt"/>
              <a:ea typeface="+mn-ea"/>
              <a:cs typeface="+mn-cs"/>
            </a:endParaRPr>
          </a:p>
          <a:p>
            <a:pPr marL="171450" indent="-171450">
              <a:buFontTx/>
              <a:buChar char="-"/>
            </a:pPr>
            <a:r>
              <a:rPr lang="vi-VN" sz="1200" b="0" i="0" kern="1200" dirty="0" smtClean="0">
                <a:solidFill>
                  <a:schemeClr val="tx1"/>
                </a:solidFill>
                <a:effectLst/>
                <a:latin typeface="+mn-lt"/>
                <a:ea typeface="+mn-ea"/>
                <a:cs typeface="+mn-cs"/>
              </a:rPr>
              <a:t>Chính phủ thực hiện hỗ trợ đối với nhà đầu tư để đảm bảo doanh thu tối thiểu, trợ giá xây dựng và thu hồi đất... cho dự án PPP.</a:t>
            </a:r>
            <a:r>
              <a:rPr lang="en-US" sz="1200" b="0" i="0" kern="1200" baseline="0" dirty="0" smtClean="0">
                <a:solidFill>
                  <a:schemeClr val="tx1"/>
                </a:solidFill>
                <a:effectLst/>
                <a:latin typeface="+mn-lt"/>
                <a:ea typeface="+mn-ea"/>
                <a:cs typeface="+mn-cs"/>
              </a:rPr>
              <a:t> </a:t>
            </a:r>
          </a:p>
          <a:p>
            <a:pPr marL="171450" indent="-171450">
              <a:buFontTx/>
              <a:buChar char="-"/>
            </a:pPr>
            <a:r>
              <a:rPr lang="vi-VN" sz="1200" b="0" i="0" kern="1200" dirty="0" smtClean="0">
                <a:solidFill>
                  <a:schemeClr val="tx1"/>
                </a:solidFill>
                <a:effectLst/>
                <a:latin typeface="+mn-lt"/>
                <a:ea typeface="+mn-ea"/>
                <a:cs typeface="+mn-cs"/>
              </a:rPr>
              <a:t>Chính phủ Hàn Quốc thắt chặt kỷ luật tài chính đối với các dự án PPP thông qua soát xét toàn diện việc quản lý đồng thời các dự án PPP và các dự án khác. Qua việc so sánh này chỉ ra những lợi ích thực tiễn rằng PPP đem lại những giá trị nổi trội so với việc Nhà nước trực tiếp bỏ tiền đầu tư các dự án.</a:t>
            </a:r>
            <a:endParaRPr lang="en-US" sz="1200" b="0" i="0" kern="1200" dirty="0" smtClean="0">
              <a:solidFill>
                <a:schemeClr val="tx1"/>
              </a:solidFill>
              <a:effectLst/>
              <a:latin typeface="+mn-lt"/>
              <a:ea typeface="+mn-ea"/>
              <a:cs typeface="+mn-cs"/>
            </a:endParaRPr>
          </a:p>
          <a:p>
            <a:pPr marL="171450" indent="-171450">
              <a:buFontTx/>
              <a:buChar char="-"/>
            </a:pPr>
            <a:r>
              <a:rPr lang="vi-VN" sz="1200" b="0" i="0" kern="1200" dirty="0" smtClean="0">
                <a:solidFill>
                  <a:schemeClr val="tx1"/>
                </a:solidFill>
                <a:effectLst/>
                <a:latin typeface="+mn-lt"/>
                <a:ea typeface="+mn-ea"/>
                <a:cs typeface="+mn-cs"/>
              </a:rPr>
              <a:t>Chính phủ Hàn Quốc đều có kế hoạch/quy hoạch cụ thể và toàn diện đối với các dự án PPP trên phạm vi toàn quốc, đệ trình Quốc hội xem xét, quyết định.</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Hai</a:t>
            </a:r>
            <a:r>
              <a:rPr lang="vi-VN" sz="1200" b="0" i="0" kern="1200" dirty="0" smtClean="0">
                <a:solidFill>
                  <a:schemeClr val="tx1"/>
                </a:solidFill>
                <a:effectLst/>
                <a:latin typeface="+mn-lt"/>
                <a:ea typeface="+mn-ea"/>
                <a:cs typeface="+mn-cs"/>
              </a:rPr>
              <a:t> yêu cầu đặt ra đối với các dự án PPP tại Hàn Quốc là dự án phù hợp với quy hoạch hạ tầng trung - dài hạn và ưu tiên đầu tư của quốc gia; đồng thời dự án phải có khả năng sinh lời đủ để hấp dẫn sự tham gia của khu vực tư nhân. </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Kinh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nghiệm</a:t>
            </a:r>
            <a:r>
              <a:rPr lang="en-US" sz="1200" b="0" i="0" kern="1200" dirty="0" smtClean="0">
                <a:solidFill>
                  <a:schemeClr val="tx1"/>
                </a:solidFill>
                <a:effectLst/>
                <a:latin typeface="+mn-lt"/>
                <a:ea typeface="+mn-ea"/>
                <a:cs typeface="+mn-cs"/>
              </a:rPr>
              <a:t>:</a:t>
            </a:r>
          </a:p>
          <a:p>
            <a:r>
              <a:rPr lang="vi-VN" sz="1200" b="0" i="0" kern="1200" dirty="0" smtClean="0">
                <a:solidFill>
                  <a:schemeClr val="tx1"/>
                </a:solidFill>
                <a:effectLst/>
                <a:latin typeface="+mn-lt"/>
                <a:ea typeface="+mn-ea"/>
                <a:cs typeface="+mn-cs"/>
              </a:rPr>
              <a:t>-    Về hành lang pháp lý:</a:t>
            </a:r>
          </a:p>
          <a:p>
            <a:r>
              <a:rPr lang="vi-VN" sz="1200" b="0" i="0" kern="1200" dirty="0" smtClean="0">
                <a:solidFill>
                  <a:schemeClr val="tx1"/>
                </a:solidFill>
                <a:effectLst/>
                <a:latin typeface="+mn-lt"/>
                <a:ea typeface="+mn-ea"/>
                <a:cs typeface="+mn-cs"/>
              </a:rPr>
              <a:t>Năm 1994, Hàn Quốc đã chính thức ban hành Luật PPP. </a:t>
            </a:r>
            <a:r>
              <a:rPr lang="en-US" sz="1200" b="0" i="0" kern="1200" dirty="0" smtClean="0">
                <a:solidFill>
                  <a:schemeClr val="tx1"/>
                </a:solidFill>
                <a:effectLst/>
                <a:latin typeface="+mn-lt"/>
                <a:ea typeface="+mn-ea"/>
                <a:cs typeface="+mn-cs"/>
              </a:rPr>
              <a:t>V</a:t>
            </a:r>
            <a:r>
              <a:rPr lang="vi-VN" sz="1200" b="0" i="0" kern="1200" dirty="0" smtClean="0">
                <a:solidFill>
                  <a:schemeClr val="tx1"/>
                </a:solidFill>
                <a:effectLst/>
                <a:latin typeface="+mn-lt"/>
                <a:ea typeface="+mn-ea"/>
                <a:cs typeface="+mn-cs"/>
              </a:rPr>
              <a:t>ăn bản luật này cũng liên tục được sửa đổi, bổ sung qua các năm 1999,</a:t>
            </a:r>
            <a:r>
              <a:rPr lang="en-US"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2005 để phù hợp hơn với tình hình trong nước.</a:t>
            </a:r>
            <a:r>
              <a:rPr lang="en-US" sz="1200" b="0" i="0" kern="1200" baseline="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Dưới luật, Hàn Quốc cũng ban hành các nghị định về hiệu lực thực thi luật PPP để đảm bảo và nâng cao vai trò của khu vực tư nhân trong các dự án PPP.</a:t>
            </a:r>
          </a:p>
          <a:p>
            <a:r>
              <a:rPr lang="vi-VN" sz="1200" b="0" i="0" kern="1200" dirty="0" smtClean="0">
                <a:solidFill>
                  <a:schemeClr val="tx1"/>
                </a:solidFill>
                <a:effectLst/>
                <a:latin typeface="+mn-lt"/>
                <a:ea typeface="+mn-ea"/>
                <a:cs typeface="+mn-cs"/>
              </a:rPr>
              <a:t>-  Về đơn vị chịu trách nhiệm:</a:t>
            </a:r>
          </a:p>
          <a:p>
            <a:r>
              <a:rPr lang="vi-VN" sz="1200" b="0" i="0" kern="1200" dirty="0" smtClean="0">
                <a:solidFill>
                  <a:schemeClr val="tx1"/>
                </a:solidFill>
                <a:effectLst/>
                <a:latin typeface="+mn-lt"/>
                <a:ea typeface="+mn-ea"/>
                <a:cs typeface="+mn-cs"/>
              </a:rPr>
              <a:t>Bộ Chiến lược và Tài chính là đơn vị chủ trì, chịu trách nhiệm chính về quản lý các chương trình, dự án PPP. Tuy nhiên, bộ này không hoạt động độc lập mà có sự phối kết hợp với các bộ ngành khác như Bộ tài nguyên, vận tải; Bộ văn hóa; Bộ môi trường, Bộ y tế …. Ngoài ra, Hàn Quốc còn thành lập riêng đơn vị chuyên đánh giá, thẩm định các dự án, chương trình để tránh những sai lệch trong quá trình đánh giá, lựa chọn dự án.</a:t>
            </a:r>
          </a:p>
          <a:p>
            <a:r>
              <a:rPr lang="vi-VN" sz="1200" b="0" i="0" kern="1200" dirty="0" smtClean="0">
                <a:solidFill>
                  <a:schemeClr val="tx1"/>
                </a:solidFill>
                <a:effectLst/>
                <a:latin typeface="+mn-lt"/>
                <a:ea typeface="+mn-ea"/>
                <a:cs typeface="+mn-cs"/>
              </a:rPr>
              <a:t>-  Về khung hỗ trợ:</a:t>
            </a:r>
          </a:p>
          <a:p>
            <a:r>
              <a:rPr lang="vi-VN" sz="1200" b="0" i="0" kern="1200" dirty="0" smtClean="0">
                <a:solidFill>
                  <a:schemeClr val="tx1"/>
                </a:solidFill>
                <a:effectLst/>
                <a:latin typeface="+mn-lt"/>
                <a:ea typeface="+mn-ea"/>
                <a:cs typeface="+mn-cs"/>
              </a:rPr>
              <a:t>Một trong những yếu tố nổi bật làm nên sự thành công của việc thúc đẩy quan hệ hợp tác công tư là nhờ những chính sách hỗ trợ hợp lí của Hàn Quốc. Từ đó, các hỗ trợ này đã giúp </a:t>
            </a:r>
            <a:r>
              <a:rPr lang="vi-VN" sz="1200" b="1" i="0" kern="1200" dirty="0" smtClean="0">
                <a:solidFill>
                  <a:schemeClr val="tx1"/>
                </a:solidFill>
                <a:effectLst/>
                <a:latin typeface="+mn-lt"/>
                <a:ea typeface="+mn-ea"/>
                <a:cs typeface="+mn-cs"/>
              </a:rPr>
              <a:t>các doanh nghiệp tư nhân có những động lực thực hiện các chương trình kết cấu hạ tầng. Cụ thể, Hàn Quốc đã đưa ra các chính sách hỗ trợ như sau:</a:t>
            </a:r>
          </a:p>
          <a:p>
            <a:r>
              <a:rPr lang="en-US" sz="1200" b="0" i="0" kern="1200" dirty="0" smtClean="0">
                <a:solidFill>
                  <a:schemeClr val="tx1"/>
                </a:solidFill>
                <a:effectLst/>
                <a:latin typeface="+mn-lt"/>
                <a:ea typeface="+mn-ea"/>
                <a:cs typeface="+mn-cs"/>
              </a:rPr>
              <a:t>+</a:t>
            </a:r>
            <a:r>
              <a:rPr lang="vi-VN" sz="1200" b="0" i="0" kern="1200" dirty="0" smtClean="0">
                <a:solidFill>
                  <a:schemeClr val="tx1"/>
                </a:solidFill>
                <a:effectLst/>
                <a:latin typeface="+mn-lt"/>
                <a:ea typeface="+mn-ea"/>
                <a:cs typeface="+mn-cs"/>
              </a:rPr>
              <a:t>  Trợ cấp xây dựng: </a:t>
            </a:r>
          </a:p>
          <a:p>
            <a:r>
              <a:rPr lang="vi-VN" sz="1200" b="0" i="0" kern="1200" dirty="0" smtClean="0">
                <a:solidFill>
                  <a:schemeClr val="tx1"/>
                </a:solidFill>
                <a:effectLst/>
                <a:latin typeface="+mn-lt"/>
                <a:ea typeface="+mn-ea"/>
                <a:cs typeface="+mn-cs"/>
              </a:rPr>
              <a:t>Chính phủ có thể trợ cấp xây dựng cho những người được nhượng quyền, nếu điều đó là không tránh khỏi để duy trì mức phí của người sử dụng ở mức hợp lí. Đây là một trong những quy định rất đáng học hỏi của Hàn Quốc. Nắm bắt được tâm lý chung của các doanh nghiệp tư nhân- luôn tìm kiếm lợi nhuận, chính phủ Hàn Quốc đã thực hiện các trợ cấp xây dựng để đảm bảo các doanh nghiệp Hàn Quốc không chịu thiệt thòi khi tham gia các chương trình hợp tác. Bên cạnh đó, Chính phủ Hàn Quốc vẫn giữ nguyên quyền lợi của những người sử dụng cơ sở hạ tầng chung.</a:t>
            </a:r>
          </a:p>
          <a:p>
            <a:r>
              <a:rPr lang="vi-VN" sz="1200" b="0" i="0" kern="1200" dirty="0" smtClean="0">
                <a:solidFill>
                  <a:schemeClr val="tx1"/>
                </a:solidFill>
                <a:effectLst/>
                <a:latin typeface="+mn-lt"/>
                <a:ea typeface="+mn-ea"/>
                <a:cs typeface="+mn-cs"/>
              </a:rPr>
              <a:t>Tuy nhiên mức trợ cấp có thể xác định trong từng nhượng quyền riêng lẻ cho thấy chính phủ Hàn Quốc đã phòng ngừa trước những quan liêu, bất hợp lí trong những khoản trợ cấp này. Nếu áp dụng 1 mức trợ cấp hoặc khung trợ cấp chuẩn, có thể xảy ra hiện tượng 1 số dự án sẽ được trợ cấp cao hơn mức duy trì phí của người sử dụng trong khi 1 số dự án khác lại chịu thiệt thòi. Do đó, những khoản trợ cấp sẽ được tính phù hợp với từng dự án PPP cụ thể thay vì áp dụng mức trợ cấp chung.</a:t>
            </a:r>
          </a:p>
          <a:p>
            <a:r>
              <a:rPr lang="en-US" sz="1200" b="0" i="0" kern="1200" dirty="0" smtClean="0">
                <a:solidFill>
                  <a:schemeClr val="tx1"/>
                </a:solidFill>
                <a:effectLst/>
                <a:latin typeface="+mn-lt"/>
                <a:ea typeface="+mn-ea"/>
                <a:cs typeface="+mn-cs"/>
              </a:rPr>
              <a:t>+</a:t>
            </a:r>
            <a:r>
              <a:rPr lang="vi-VN" sz="1200" b="0" i="0" kern="1200" dirty="0" smtClean="0">
                <a:solidFill>
                  <a:schemeClr val="tx1"/>
                </a:solidFill>
                <a:effectLst/>
                <a:latin typeface="+mn-lt"/>
                <a:ea typeface="+mn-ea"/>
                <a:cs typeface="+mn-cs"/>
              </a:rPr>
              <a:t> Kế hoạch chia sẻ rủi ro:</a:t>
            </a:r>
          </a:p>
          <a:p>
            <a:r>
              <a:rPr lang="vi-VN" sz="1200" b="0" i="0" kern="1200" dirty="0" smtClean="0">
                <a:solidFill>
                  <a:schemeClr val="tx1"/>
                </a:solidFill>
                <a:effectLst/>
                <a:latin typeface="+mn-lt"/>
                <a:ea typeface="+mn-ea"/>
                <a:cs typeface="+mn-cs"/>
              </a:rPr>
              <a:t>Chính sách này đã từng được áp dụng để đảm bảo doanh thu của các doanh nghiệp khi doanh thu hoạt động thực tế giảm đáng kể so với nguồn thu dự kiến được quy định trong hợp đồng.</a:t>
            </a:r>
          </a:p>
          <a:p>
            <a:r>
              <a:rPr lang="vi-VN" sz="1200" b="0" i="0" kern="1200" dirty="0" smtClean="0">
                <a:solidFill>
                  <a:schemeClr val="tx1"/>
                </a:solidFill>
                <a:effectLst/>
                <a:latin typeface="+mn-lt"/>
                <a:ea typeface="+mn-ea"/>
                <a:cs typeface="+mn-cs"/>
              </a:rPr>
              <a:t>Đây cũng là chính sách nhằm hạn chế rủi ro, đảm bảo doanh thu của các doanh nghiệp tư nhân khi tham gia các dự án PPP. Cụ thể, đến tháng 12/2010, 35 trong số 207 hợp đồng ký kết có các điều khoản về đảm bảo nguồn thu tối thiểu.</a:t>
            </a:r>
          </a:p>
          <a:p>
            <a:r>
              <a:rPr lang="vi-VN" sz="1200" b="0" i="0" kern="1200" dirty="0" smtClean="0">
                <a:solidFill>
                  <a:schemeClr val="tx1"/>
                </a:solidFill>
                <a:effectLst/>
                <a:latin typeface="+mn-lt"/>
                <a:ea typeface="+mn-ea"/>
                <a:cs typeface="+mn-cs"/>
              </a:rPr>
              <a:t>Tuy nhiên, chính sách này đã được hủy bỏ do những chỉ trích về sự minh bạch, chính sách trong việc  hoạch định cũng như tính toán doanh thu thực tế của các doanh nghiệp tham gia dự án PPP.</a:t>
            </a:r>
          </a:p>
          <a:p>
            <a:r>
              <a:rPr lang="vi-VN" sz="1200" b="0" i="0" kern="1200" dirty="0" smtClean="0">
                <a:solidFill>
                  <a:schemeClr val="tx1"/>
                </a:solidFill>
                <a:effectLst/>
                <a:latin typeface="+mn-lt"/>
                <a:ea typeface="+mn-ea"/>
                <a:cs typeface="+mn-cs"/>
              </a:rPr>
              <a:t>Bên cạnh đó, nhiều nhà kinh tế cũng cho rằng chính phủ đang nhận phần lớn rủi ro khi thực hiện chính sách này, làm tăng sự ỷ lại của các doanh nghiệp trong việc trông chờ vào nguồn vốn đảm bảo của chính phủ.</a:t>
            </a:r>
          </a:p>
          <a:p>
            <a:r>
              <a:rPr lang="en-US" sz="1200" b="0" i="0" kern="1200" dirty="0" smtClean="0">
                <a:solidFill>
                  <a:schemeClr val="tx1"/>
                </a:solidFill>
                <a:effectLst/>
                <a:latin typeface="+mn-lt"/>
                <a:ea typeface="+mn-ea"/>
                <a:cs typeface="+mn-cs"/>
              </a:rPr>
              <a:t>+</a:t>
            </a:r>
            <a:r>
              <a:rPr lang="vi-VN" sz="1200" b="0" i="0" kern="1200" dirty="0" smtClean="0">
                <a:solidFill>
                  <a:schemeClr val="tx1"/>
                </a:solidFill>
                <a:effectLst/>
                <a:latin typeface="+mn-lt"/>
                <a:ea typeface="+mn-ea"/>
                <a:cs typeface="+mn-cs"/>
              </a:rPr>
              <a:t>  Quỹ bảo lãnh tín dụng kết cấu hạ tầng:</a:t>
            </a:r>
          </a:p>
          <a:p>
            <a:r>
              <a:rPr lang="vi-VN" sz="1200" b="0" i="0" kern="1200" dirty="0" smtClean="0">
                <a:solidFill>
                  <a:schemeClr val="tx1"/>
                </a:solidFill>
                <a:effectLst/>
                <a:latin typeface="+mn-lt"/>
                <a:ea typeface="+mn-ea"/>
                <a:cs typeface="+mn-cs"/>
              </a:rPr>
              <a:t>Quỹ bảo lãnh này được áp dụng cho các khoản vay từ các tổ chức tài chính của những người được nhượng quyền phục vụ các khoản chi của dự án đầu tư tư nhân. Trái phiếu được phát hành theo luật PPP.</a:t>
            </a:r>
          </a:p>
          <a:p>
            <a:r>
              <a:rPr lang="en-US" sz="1200" b="0" i="0" kern="1200" dirty="0" smtClean="0">
                <a:solidFill>
                  <a:schemeClr val="tx1"/>
                </a:solidFill>
                <a:effectLst/>
                <a:latin typeface="+mn-lt"/>
                <a:ea typeface="+mn-ea"/>
                <a:cs typeface="+mn-cs"/>
              </a:rPr>
              <a:t>+</a:t>
            </a:r>
            <a:r>
              <a:rPr lang="vi-VN" sz="1200" b="0" i="0" kern="1200" dirty="0" smtClean="0">
                <a:solidFill>
                  <a:schemeClr val="tx1"/>
                </a:solidFill>
                <a:effectLst/>
                <a:latin typeface="+mn-lt"/>
                <a:ea typeface="+mn-ea"/>
                <a:cs typeface="+mn-cs"/>
              </a:rPr>
              <a:t>  Thu hồi đất:</a:t>
            </a:r>
          </a:p>
          <a:p>
            <a:r>
              <a:rPr lang="vi-VN" sz="1200" b="0" i="0" kern="1200" dirty="0" smtClean="0">
                <a:solidFill>
                  <a:schemeClr val="tx1"/>
                </a:solidFill>
                <a:effectLst/>
                <a:latin typeface="+mn-lt"/>
                <a:ea typeface="+mn-ea"/>
                <a:cs typeface="+mn-cs"/>
              </a:rPr>
              <a:t>Đề tạo điều kiện thực hiện PPP, Luật PPP trao quyền sở hữu đất cho người được nhượng quyền, đặc biệt, tài sản quốc gia và công cộng có thể được bán cho người được nhượng quyền 1 cách tự do theo hợp đồng và được sử dụng miễn phí. Điều này cũng đã giúp các doanh nghiệp giảm bớt được lượng lớn chi phí trong đầu tư, xây dựng và tạo nhiều lợi ích hơn cho các doanh nghiệp.</a:t>
            </a:r>
          </a:p>
          <a:p>
            <a:r>
              <a:rPr lang="en-US" sz="1200" b="1" i="0" kern="1200" dirty="0" err="1" smtClean="0">
                <a:solidFill>
                  <a:schemeClr val="tx1"/>
                </a:solidFill>
                <a:effectLst/>
                <a:latin typeface="+mn-lt"/>
                <a:ea typeface="+mn-ea"/>
                <a:cs typeface="+mn-cs"/>
              </a:rPr>
              <a:t>Kinh</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nghiệm</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cho</a:t>
            </a:r>
            <a:r>
              <a:rPr lang="en-US" sz="1200" b="1" i="0" kern="1200" baseline="0" dirty="0" smtClean="0">
                <a:solidFill>
                  <a:schemeClr val="tx1"/>
                </a:solidFill>
                <a:effectLst/>
                <a:latin typeface="+mn-lt"/>
                <a:ea typeface="+mn-ea"/>
                <a:cs typeface="+mn-cs"/>
              </a:rPr>
              <a:t> </a:t>
            </a:r>
            <a:r>
              <a:rPr lang="en-US" sz="1200" b="1" i="0" kern="1200" baseline="0" dirty="0" err="1" smtClean="0">
                <a:solidFill>
                  <a:schemeClr val="tx1"/>
                </a:solidFill>
                <a:effectLst/>
                <a:latin typeface="+mn-lt"/>
                <a:ea typeface="+mn-ea"/>
                <a:cs typeface="+mn-cs"/>
              </a:rPr>
              <a:t>Việt</a:t>
            </a:r>
            <a:r>
              <a:rPr lang="en-US" sz="1200" b="1" i="0" kern="1200" baseline="0" dirty="0" smtClean="0">
                <a:solidFill>
                  <a:schemeClr val="tx1"/>
                </a:solidFill>
                <a:effectLst/>
                <a:latin typeface="+mn-lt"/>
                <a:ea typeface="+mn-ea"/>
                <a:cs typeface="+mn-cs"/>
              </a:rPr>
              <a:t> Nam:</a:t>
            </a:r>
            <a:endParaRPr lang="vi-VN" sz="1200" b="1" i="0" kern="1200" dirty="0" smtClean="0">
              <a:solidFill>
                <a:schemeClr val="tx1"/>
              </a:solidFill>
              <a:effectLst/>
              <a:latin typeface="+mn-lt"/>
              <a:ea typeface="+mn-ea"/>
              <a:cs typeface="+mn-cs"/>
            </a:endParaRPr>
          </a:p>
          <a:p>
            <a:r>
              <a:rPr lang="vi-VN" sz="1200" b="0" i="0" kern="1200" dirty="0" smtClean="0">
                <a:solidFill>
                  <a:schemeClr val="tx1"/>
                </a:solidFill>
                <a:effectLst/>
                <a:latin typeface="+mn-lt"/>
                <a:ea typeface="+mn-ea"/>
                <a:cs typeface="+mn-cs"/>
              </a:rPr>
              <a:t>- Cần hoàn thiện 1 khung hành lang pháp lý cơ bản về PPP. Theo đó, chính phủ Việt Nam cần phải ban hành những quy định cụ thể, các quyền lợi và trách nhiệm của các bên khi tham gia các dự án PPP cũng như những mục tiêu và phương thức lựa chọn các dự án PPP để tạo nên 1 khung hành lang pháp lý đầy đủ về PPP.</a:t>
            </a:r>
          </a:p>
          <a:p>
            <a:r>
              <a:rPr lang="vi-VN" sz="1200" b="0" i="0" kern="1200" dirty="0" smtClean="0">
                <a:solidFill>
                  <a:schemeClr val="tx1"/>
                </a:solidFill>
                <a:effectLst/>
                <a:latin typeface="+mn-lt"/>
                <a:ea typeface="+mn-ea"/>
                <a:cs typeface="+mn-cs"/>
              </a:rPr>
              <a:t>- Có những chính sách hỗ trợ phù hợp. Theo đó, chính phủ cần đưa ra những chính sách đảm bảo được hoạt động của các doanh nghiệp tham gia dự án PPP cũng như tạo thuận lợi cho các doanh nghiệp này trong quá trình thực hiện dự án.</a:t>
            </a:r>
            <a:endParaRPr lang="vi-V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97932F-2786-4FDA-A2D8-E13F60BBCBFA}" type="slidenum">
              <a:rPr lang="en-US" smtClean="0"/>
              <a:t>3</a:t>
            </a:fld>
            <a:endParaRPr lang="en-US"/>
          </a:p>
        </p:txBody>
      </p:sp>
    </p:spTree>
    <p:extLst>
      <p:ext uri="{BB962C8B-B14F-4D97-AF65-F5344CB8AC3E}">
        <p14:creationId xmlns:p14="http://schemas.microsoft.com/office/powerpoint/2010/main" val="137231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Kinh nghiệm</a:t>
            </a:r>
            <a:r>
              <a:rPr lang="en-US" baseline="0" smtClean="0"/>
              <a:t> này gắn với vấn đề nâng cao năng lực cho người dân, cả về ngắn hạn và dài hạn, phục vụ phát triển bền vững</a:t>
            </a:r>
            <a:endParaRPr lang="en-US"/>
          </a:p>
        </p:txBody>
      </p:sp>
      <p:sp>
        <p:nvSpPr>
          <p:cNvPr id="4" name="Slide Number Placeholder 3"/>
          <p:cNvSpPr>
            <a:spLocks noGrp="1"/>
          </p:cNvSpPr>
          <p:nvPr>
            <p:ph type="sldNum" sz="quarter" idx="10"/>
          </p:nvPr>
        </p:nvSpPr>
        <p:spPr/>
        <p:txBody>
          <a:bodyPr/>
          <a:lstStyle/>
          <a:p>
            <a:fld id="{4D97932F-2786-4FDA-A2D8-E13F60BBCBFA}" type="slidenum">
              <a:rPr lang="en-US" smtClean="0"/>
              <a:t>4</a:t>
            </a:fld>
            <a:endParaRPr lang="en-US"/>
          </a:p>
        </p:txBody>
      </p:sp>
    </p:spTree>
    <p:extLst>
      <p:ext uri="{BB962C8B-B14F-4D97-AF65-F5344CB8AC3E}">
        <p14:creationId xmlns:p14="http://schemas.microsoft.com/office/powerpoint/2010/main" val="1892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Đây</a:t>
            </a:r>
            <a:r>
              <a:rPr lang="en-US" baseline="0" smtClean="0"/>
              <a:t> là kinh nghiệm trong phát triển các hình thức kinh tế hợp tác.</a:t>
            </a:r>
          </a:p>
          <a:p>
            <a:r>
              <a:rPr lang="en-US" baseline="0" smtClean="0"/>
              <a:t>Điểm nhấn là việc trao quyền và hỗ trợ. Một loạt ví dụ được nêu trong slide.</a:t>
            </a:r>
            <a:endParaRPr lang="en-US"/>
          </a:p>
        </p:txBody>
      </p:sp>
      <p:sp>
        <p:nvSpPr>
          <p:cNvPr id="4" name="Slide Number Placeholder 3"/>
          <p:cNvSpPr>
            <a:spLocks noGrp="1"/>
          </p:cNvSpPr>
          <p:nvPr>
            <p:ph type="sldNum" sz="quarter" idx="10"/>
          </p:nvPr>
        </p:nvSpPr>
        <p:spPr/>
        <p:txBody>
          <a:bodyPr/>
          <a:lstStyle/>
          <a:p>
            <a:fld id="{4D97932F-2786-4FDA-A2D8-E13F60BBCBFA}" type="slidenum">
              <a:rPr lang="en-US" smtClean="0"/>
              <a:t>6</a:t>
            </a:fld>
            <a:endParaRPr lang="en-US"/>
          </a:p>
        </p:txBody>
      </p:sp>
    </p:spTree>
    <p:extLst>
      <p:ext uri="{BB962C8B-B14F-4D97-AF65-F5344CB8AC3E}">
        <p14:creationId xmlns:p14="http://schemas.microsoft.com/office/powerpoint/2010/main" val="10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Phát triển đầu tiên ở Nhật Bản. 3 nguyên tắc trong slide</a:t>
            </a:r>
          </a:p>
          <a:p>
            <a:pPr eaLnBrk="1" hangingPunct="1">
              <a:spcBef>
                <a:spcPct val="0"/>
              </a:spcBef>
            </a:pPr>
            <a:r>
              <a:rPr lang="en-US" smtClean="0"/>
              <a:t>Yeu to thanh cong chu yeu cua phong trao OVOP la viec </a:t>
            </a:r>
            <a:r>
              <a:rPr lang="en-US" b="1" smtClean="0"/>
              <a:t>nhan biet nhung nguon luc chua duoc su dung tai dia phuong truoc khi van dung nguon luc mot cach sang tao de cung cap tren thi truong</a:t>
            </a:r>
            <a:r>
              <a:rPr lang="en-US" smtClean="0"/>
              <a:t>.</a:t>
            </a:r>
          </a:p>
          <a:p>
            <a:pPr eaLnBrk="1" hangingPunct="1">
              <a:spcBef>
                <a:spcPct val="0"/>
              </a:spcBef>
            </a:pPr>
            <a:r>
              <a:rPr lang="en-US" smtClean="0"/>
              <a:t>Việt Nam: sản phẩm nông nghiệp và lao động nông thôn là những nguồn lực chưa được phát huy. Khi thực hiện xây dựng NTM gắn với TCC, cần áp dụng kinh nghiệm OVOP trên quan điểm không chỉ là phát triển các làng nghề mà là phát triển sản phẩm nông nghiệp đặc trưng từ các vùng sản xuất NN, tiến tới mở rộng phạm vi và liên kết vùng. Ví dụ: lúa gạo ĐBSCL, cà phê Tây Nguyên. Hai vùng này đang thực hiện liên kết vùng để phát huy sản phẩm thế mạnh.</a:t>
            </a:r>
          </a:p>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B6B2DC2B-9946-4A43-B4BA-36DDD067EEB5}"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050" b="0" i="0" kern="1200" dirty="0" smtClean="0">
                <a:solidFill>
                  <a:schemeClr val="tx1"/>
                </a:solidFill>
                <a:effectLst/>
                <a:latin typeface="+mn-lt"/>
                <a:ea typeface="+mn-ea"/>
                <a:cs typeface="+mn-cs"/>
              </a:rPr>
              <a:t>Thập kỷ 80: nông thôn của Trung Quốc phải đối mặt với áp lực về thu nhập thấp, thiếu việc làm và dòng di cư từ nông thôn ra thành thị. ở thời điểm này sự phát triển của các Doanh nghiệp Hương trấn đã giải quyết được bài toán tưởng chừng như không có lời giải, giúp tăng thu nhập và tạo công ăn việc làm cho khu vực nông thôn, thực hiện thành công chủ trương "ly nông bất ly hương". • Kể từ cuối thập kỷ 90: Những thách thức của nông nghiệp Trung Quốc trong giai đoạn mới về dư thừa nông sản khi tiến lên sản xuất hàng hoá, công nghiệp chế biến yếu kém khiến sản phẩm không bán được, thu nhập thấp, Tình hình mới đòi hỏi Trung Quốc phải có những quyết sách và động lực mới để tháo gỡ bế tắc, đẩy mạnh kinh tế nông thôn phát triển, tiếp tục đưa công cuộc cải cách đi lên. Chính trong tình hình này những hướng đi mới đã xuất hiện mà khởi điểm là mô hình sản nghiệp hoá với mũi nhọn là phát triển Doanh nghiệp đầu rồng.</a:t>
            </a:r>
            <a:endParaRPr lang="en-US" sz="1050" dirty="0"/>
          </a:p>
        </p:txBody>
      </p:sp>
      <p:sp>
        <p:nvSpPr>
          <p:cNvPr id="4" name="Slide Number Placeholder 3"/>
          <p:cNvSpPr>
            <a:spLocks noGrp="1"/>
          </p:cNvSpPr>
          <p:nvPr>
            <p:ph type="sldNum" sz="quarter" idx="10"/>
          </p:nvPr>
        </p:nvSpPr>
        <p:spPr/>
        <p:txBody>
          <a:bodyPr/>
          <a:lstStyle/>
          <a:p>
            <a:fld id="{4D97932F-2786-4FDA-A2D8-E13F60BBCBFA}" type="slidenum">
              <a:rPr lang="en-US" smtClean="0"/>
              <a:t>8</a:t>
            </a:fld>
            <a:endParaRPr lang="en-US"/>
          </a:p>
        </p:txBody>
      </p:sp>
    </p:spTree>
    <p:extLst>
      <p:ext uri="{BB962C8B-B14F-4D97-AF65-F5344CB8AC3E}">
        <p14:creationId xmlns:p14="http://schemas.microsoft.com/office/powerpoint/2010/main" val="302473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latin typeface="Calibri" pitchFamily="34" charset="0"/>
              </a:rPr>
              <a:t>Phương hướng hành động: CN hỗ trợ NN, thành thị dẫn dắt </a:t>
            </a:r>
            <a:r>
              <a:rPr lang="en-US" sz="1200" dirty="0" err="1" smtClean="0">
                <a:latin typeface="Calibri" pitchFamily="34" charset="0"/>
              </a:rPr>
              <a:t>nông</a:t>
            </a:r>
            <a:r>
              <a:rPr lang="en-US" sz="1200" dirty="0" smtClean="0">
                <a:latin typeface="Calibri" pitchFamily="34" charset="0"/>
              </a:rPr>
              <a:t> </a:t>
            </a:r>
            <a:r>
              <a:rPr lang="en-US" sz="1200" dirty="0" err="1" smtClean="0">
                <a:latin typeface="Calibri" pitchFamily="34" charset="0"/>
              </a:rPr>
              <a:t>thôn</a:t>
            </a:r>
            <a:endParaRPr lang="vi-VN" sz="1200" dirty="0" smtClean="0">
              <a:latin typeface="Calibri" pitchFamily="34" charset="0"/>
            </a:endParaRPr>
          </a:p>
          <a:p>
            <a:r>
              <a:rPr lang="vi-VN" sz="1200" dirty="0" smtClean="0">
                <a:latin typeface="Calibri" pitchFamily="34" charset="0"/>
              </a:rPr>
              <a:t>Đề xuất phương châm 20 chữ: “s</a:t>
            </a:r>
            <a:r>
              <a:rPr lang="en-US" sz="1200" dirty="0" err="1" smtClean="0">
                <a:latin typeface="Calibri" pitchFamily="34" charset="0"/>
              </a:rPr>
              <a:t>ản</a:t>
            </a:r>
            <a:r>
              <a:rPr lang="en-US" sz="1200" dirty="0" smtClean="0">
                <a:latin typeface="Calibri" pitchFamily="34" charset="0"/>
              </a:rPr>
              <a:t> </a:t>
            </a:r>
            <a:r>
              <a:rPr lang="en-US" sz="1200" dirty="0" err="1" smtClean="0">
                <a:latin typeface="Calibri" pitchFamily="34" charset="0"/>
              </a:rPr>
              <a:t>xuất</a:t>
            </a:r>
            <a:r>
              <a:rPr lang="vi-VN" sz="1200" dirty="0" smtClean="0">
                <a:latin typeface="Calibri" pitchFamily="34" charset="0"/>
              </a:rPr>
              <a:t> phát triển, đời sống ấm no, làng xã văn minh, diện mạo sạch đẹp, quản lý dân chủ”</a:t>
            </a:r>
            <a:endParaRPr lang="en-US" sz="120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4D97932F-2786-4FDA-A2D8-E13F60BBCBFA}" type="slidenum">
              <a:rPr lang="en-US" smtClean="0"/>
              <a:t>9</a:t>
            </a:fld>
            <a:endParaRPr lang="en-US"/>
          </a:p>
        </p:txBody>
      </p:sp>
    </p:spTree>
    <p:extLst>
      <p:ext uri="{BB962C8B-B14F-4D97-AF65-F5344CB8AC3E}">
        <p14:creationId xmlns:p14="http://schemas.microsoft.com/office/powerpoint/2010/main" val="160972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00A741FB-7F1A-44AF-86FB-2DC367B545BB}"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914F00-B165-4258-8924-F11BD2C07C6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167531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14F00-B165-4258-8924-F11BD2C07C6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55811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14F00-B165-4258-8924-F11BD2C07C6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127426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14F00-B165-4258-8924-F11BD2C07C6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409251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14F00-B165-4258-8924-F11BD2C07C64}"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95197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914F00-B165-4258-8924-F11BD2C07C64}"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123568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914F00-B165-4258-8924-F11BD2C07C64}" type="datetimeFigureOut">
              <a:rPr lang="en-US" smtClean="0"/>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208169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914F00-B165-4258-8924-F11BD2C07C64}" type="datetimeFigureOut">
              <a:rPr lang="en-US" smtClean="0"/>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344220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4F00-B165-4258-8924-F11BD2C07C64}" type="datetimeFigureOut">
              <a:rPr lang="en-US" smtClean="0"/>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213042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14F00-B165-4258-8924-F11BD2C07C64}"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372194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14F00-B165-4258-8924-F11BD2C07C64}"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FD23F-6B8E-475E-985E-F1AA6516857E}" type="slidenum">
              <a:rPr lang="en-US" smtClean="0"/>
              <a:t>‹#›</a:t>
            </a:fld>
            <a:endParaRPr lang="en-US"/>
          </a:p>
        </p:txBody>
      </p:sp>
    </p:spTree>
    <p:extLst>
      <p:ext uri="{BB962C8B-B14F-4D97-AF65-F5344CB8AC3E}">
        <p14:creationId xmlns:p14="http://schemas.microsoft.com/office/powerpoint/2010/main" val="323197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14F00-B165-4258-8924-F11BD2C07C64}" type="datetimeFigureOut">
              <a:rPr lang="en-US" smtClean="0"/>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FD23F-6B8E-475E-985E-F1AA6516857E}" type="slidenum">
              <a:rPr lang="en-US" smtClean="0"/>
              <a:t>‹#›</a:t>
            </a:fld>
            <a:endParaRPr lang="en-US"/>
          </a:p>
        </p:txBody>
      </p:sp>
    </p:spTree>
    <p:extLst>
      <p:ext uri="{BB962C8B-B14F-4D97-AF65-F5344CB8AC3E}">
        <p14:creationId xmlns:p14="http://schemas.microsoft.com/office/powerpoint/2010/main" val="865371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3600"/>
            <a:ext cx="8839200" cy="1908175"/>
          </a:xfrm>
        </p:spPr>
        <p:txBody>
          <a:bodyPr>
            <a:noAutofit/>
          </a:bodyPr>
          <a:lstStyle/>
          <a:p>
            <a:r>
              <a:rPr lang="en-US" sz="3200" dirty="0" smtClean="0">
                <a:solidFill>
                  <a:schemeClr val="tx2"/>
                </a:solidFill>
                <a:latin typeface="Arial" pitchFamily="34" charset="0"/>
                <a:cs typeface="Arial" pitchFamily="34" charset="0"/>
              </a:rPr>
              <a:t>KINH NGHIỆM QUỐC TẾ VỀ PHÁT TRIỂN NÔNG THÔN</a:t>
            </a:r>
            <a:endParaRPr lang="en-US" sz="3200" dirty="0"/>
          </a:p>
        </p:txBody>
      </p:sp>
      <p:pic>
        <p:nvPicPr>
          <p:cNvPr id="4" name="Picture 4" descr="ips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304800"/>
            <a:ext cx="2057400" cy="139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95600" y="6273116"/>
            <a:ext cx="3429000" cy="400110"/>
          </a:xfrm>
          <a:prstGeom prst="rect">
            <a:avLst/>
          </a:prstGeom>
          <a:noFill/>
        </p:spPr>
        <p:txBody>
          <a:bodyPr wrap="square" rtlCol="0">
            <a:spAutoFit/>
          </a:bodyPr>
          <a:lstStyle/>
          <a:p>
            <a:pPr algn="ctr"/>
            <a:r>
              <a:rPr lang="en-US" sz="2000" b="1" smtClean="0"/>
              <a:t>Hà Nội – 12/06/2015</a:t>
            </a:r>
            <a:endParaRPr lang="en-US" sz="2000" b="1"/>
          </a:p>
        </p:txBody>
      </p:sp>
      <p:sp>
        <p:nvSpPr>
          <p:cNvPr id="8" name="Subtitle 2"/>
          <p:cNvSpPr txBox="1">
            <a:spLocks/>
          </p:cNvSpPr>
          <p:nvPr/>
        </p:nvSpPr>
        <p:spPr>
          <a:xfrm>
            <a:off x="1426906" y="4114800"/>
            <a:ext cx="6400800" cy="7620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rgbClr val="010B09"/>
                </a:solidFill>
              </a:rPr>
              <a:t>Nguyễn</a:t>
            </a:r>
            <a:r>
              <a:rPr lang="en-US" dirty="0" smtClean="0">
                <a:solidFill>
                  <a:srgbClr val="010B09"/>
                </a:solidFill>
              </a:rPr>
              <a:t> </a:t>
            </a:r>
            <a:r>
              <a:rPr lang="en-US" dirty="0" err="1" smtClean="0">
                <a:solidFill>
                  <a:srgbClr val="010B09"/>
                </a:solidFill>
              </a:rPr>
              <a:t>Đỗ</a:t>
            </a:r>
            <a:r>
              <a:rPr lang="en-US" dirty="0" smtClean="0">
                <a:solidFill>
                  <a:srgbClr val="010B09"/>
                </a:solidFill>
              </a:rPr>
              <a:t> </a:t>
            </a:r>
            <a:r>
              <a:rPr lang="en-US" dirty="0" err="1" smtClean="0">
                <a:solidFill>
                  <a:srgbClr val="010B09"/>
                </a:solidFill>
              </a:rPr>
              <a:t>Anh</a:t>
            </a:r>
            <a:r>
              <a:rPr lang="en-US" dirty="0" smtClean="0">
                <a:solidFill>
                  <a:srgbClr val="010B09"/>
                </a:solidFill>
              </a:rPr>
              <a:t> </a:t>
            </a:r>
            <a:r>
              <a:rPr lang="en-US" dirty="0" err="1" smtClean="0">
                <a:solidFill>
                  <a:srgbClr val="010B09"/>
                </a:solidFill>
              </a:rPr>
              <a:t>Tuấn</a:t>
            </a:r>
            <a:endParaRPr lang="en-US" dirty="0" smtClean="0">
              <a:solidFill>
                <a:srgbClr val="010B09"/>
              </a:solidFill>
            </a:endParaRPr>
          </a:p>
          <a:p>
            <a:r>
              <a:rPr lang="en-US" sz="2400" b="1" dirty="0" err="1" smtClean="0">
                <a:solidFill>
                  <a:srgbClr val="010B09"/>
                </a:solidFill>
              </a:rPr>
              <a:t>Viện</a:t>
            </a:r>
            <a:r>
              <a:rPr lang="en-US" sz="2400" b="1" dirty="0" smtClean="0">
                <a:solidFill>
                  <a:srgbClr val="010B09"/>
                </a:solidFill>
              </a:rPr>
              <a:t> </a:t>
            </a:r>
            <a:r>
              <a:rPr lang="en-US" sz="2400" b="1" dirty="0" err="1" smtClean="0">
                <a:solidFill>
                  <a:srgbClr val="010B09"/>
                </a:solidFill>
              </a:rPr>
              <a:t>Chính</a:t>
            </a:r>
            <a:r>
              <a:rPr lang="en-US" sz="2400" b="1" dirty="0" smtClean="0">
                <a:solidFill>
                  <a:srgbClr val="010B09"/>
                </a:solidFill>
              </a:rPr>
              <a:t> </a:t>
            </a:r>
            <a:r>
              <a:rPr lang="en-US" sz="2400" b="1" dirty="0" err="1" smtClean="0">
                <a:solidFill>
                  <a:srgbClr val="010B09"/>
                </a:solidFill>
              </a:rPr>
              <a:t>sách</a:t>
            </a:r>
            <a:r>
              <a:rPr lang="en-US" sz="2400" b="1" dirty="0" smtClean="0">
                <a:solidFill>
                  <a:srgbClr val="010B09"/>
                </a:solidFill>
              </a:rPr>
              <a:t> </a:t>
            </a:r>
            <a:r>
              <a:rPr lang="en-US" sz="2400" b="1" dirty="0" err="1" smtClean="0">
                <a:solidFill>
                  <a:srgbClr val="010B09"/>
                </a:solidFill>
              </a:rPr>
              <a:t>và</a:t>
            </a:r>
            <a:r>
              <a:rPr lang="en-US" sz="2400" b="1" dirty="0" smtClean="0">
                <a:solidFill>
                  <a:srgbClr val="010B09"/>
                </a:solidFill>
              </a:rPr>
              <a:t> </a:t>
            </a:r>
            <a:r>
              <a:rPr lang="en-US" sz="2400" b="1" dirty="0" err="1" smtClean="0">
                <a:solidFill>
                  <a:srgbClr val="010B09"/>
                </a:solidFill>
              </a:rPr>
              <a:t>Chiến</a:t>
            </a:r>
            <a:r>
              <a:rPr lang="en-US" sz="2400" b="1" dirty="0" smtClean="0">
                <a:solidFill>
                  <a:srgbClr val="010B09"/>
                </a:solidFill>
              </a:rPr>
              <a:t> </a:t>
            </a:r>
            <a:r>
              <a:rPr lang="en-US" sz="2400" b="1" dirty="0" err="1" smtClean="0">
                <a:solidFill>
                  <a:srgbClr val="010B09"/>
                </a:solidFill>
              </a:rPr>
              <a:t>lược</a:t>
            </a:r>
            <a:r>
              <a:rPr lang="en-US" sz="2400" b="1" dirty="0" smtClean="0">
                <a:solidFill>
                  <a:srgbClr val="010B09"/>
                </a:solidFill>
              </a:rPr>
              <a:t> PTNNNT</a:t>
            </a:r>
          </a:p>
        </p:txBody>
      </p:sp>
    </p:spTree>
    <p:extLst>
      <p:ext uri="{BB962C8B-B14F-4D97-AF65-F5344CB8AC3E}">
        <p14:creationId xmlns:p14="http://schemas.microsoft.com/office/powerpoint/2010/main" val="918590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err="1" smtClean="0"/>
              <a:t>Nông</a:t>
            </a:r>
            <a:r>
              <a:rPr lang="en-US" dirty="0" smtClean="0"/>
              <a:t> </a:t>
            </a:r>
            <a:r>
              <a:rPr lang="en-US" dirty="0" err="1" smtClean="0"/>
              <a:t>nghiệp</a:t>
            </a:r>
            <a:r>
              <a:rPr lang="en-US" dirty="0" smtClean="0"/>
              <a:t> CN </a:t>
            </a:r>
            <a:r>
              <a:rPr lang="en-US" dirty="0" err="1" smtClean="0"/>
              <a:t>cao</a:t>
            </a:r>
            <a:r>
              <a:rPr lang="en-US" dirty="0" smtClean="0"/>
              <a:t> ở Israel</a:t>
            </a:r>
            <a:endParaRPr lang="en-US" dirty="0">
              <a:solidFill>
                <a:srgbClr val="FF0000"/>
              </a:solidFill>
            </a:endParaRPr>
          </a:p>
        </p:txBody>
      </p:sp>
      <p:sp>
        <p:nvSpPr>
          <p:cNvPr id="3" name="Content Placeholder 2"/>
          <p:cNvSpPr>
            <a:spLocks noGrp="1"/>
          </p:cNvSpPr>
          <p:nvPr>
            <p:ph idx="1"/>
          </p:nvPr>
        </p:nvSpPr>
        <p:spPr>
          <a:xfrm>
            <a:off x="304800" y="990600"/>
            <a:ext cx="8686800" cy="5105400"/>
          </a:xfrm>
        </p:spPr>
        <p:txBody>
          <a:bodyPr>
            <a:noAutofit/>
          </a:bodyPr>
          <a:lstStyle/>
          <a:p>
            <a:r>
              <a:rPr lang="en-US" sz="2400" dirty="0" err="1" smtClean="0">
                <a:latin typeface="Arial" pitchFamily="34" charset="0"/>
                <a:cs typeface="Arial" pitchFamily="34" charset="0"/>
              </a:rPr>
              <a:t>Điều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nhỏ</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hơn</a:t>
            </a:r>
            <a:r>
              <a:rPr lang="en-US" sz="2400" dirty="0" smtClean="0">
                <a:latin typeface="Arial" pitchFamily="34" charset="0"/>
                <a:cs typeface="Arial" pitchFamily="34" charset="0"/>
              </a:rPr>
              <a:t> ĐBSH, ½ </a:t>
            </a:r>
            <a:r>
              <a:rPr lang="en-US" sz="2400" dirty="0" err="1" smtClean="0">
                <a:latin typeface="Arial" pitchFamily="34" charset="0"/>
                <a:cs typeface="Arial" pitchFamily="34" charset="0"/>
              </a:rPr>
              <a:t>là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vẫn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XK </a:t>
            </a:r>
            <a:r>
              <a:rPr lang="en-US" sz="2400" dirty="0" err="1" smtClean="0">
                <a:latin typeface="Arial" pitchFamily="34" charset="0"/>
                <a:cs typeface="Arial" pitchFamily="34" charset="0"/>
              </a:rPr>
              <a:t>nông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sản</a:t>
            </a:r>
            <a:endParaRPr lang="en-US" sz="2400" dirty="0" smtClean="0">
              <a:latin typeface="Arial" pitchFamily="34" charset="0"/>
              <a:cs typeface="Arial" pitchFamily="34" charset="0"/>
            </a:endParaRPr>
          </a:p>
          <a:p>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xuất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khẩu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giới</a:t>
            </a:r>
            <a:endParaRPr lang="en-US" sz="2400" dirty="0" smtClean="0">
              <a:latin typeface="Arial" pitchFamily="34" charset="0"/>
              <a:cs typeface="Arial" pitchFamily="34" charset="0"/>
            </a:endParaRPr>
          </a:p>
          <a:p>
            <a:r>
              <a:rPr lang="en-US" sz="2400" dirty="0" err="1">
                <a:latin typeface="Arial" pitchFamily="34" charset="0"/>
                <a:cs typeface="Arial" pitchFamily="34" charset="0"/>
              </a:rPr>
              <a:t>Ưu</a:t>
            </a:r>
            <a:r>
              <a:rPr lang="en-US" sz="2400" dirty="0">
                <a:latin typeface="Arial" pitchFamily="34" charset="0"/>
                <a:cs typeface="Arial" pitchFamily="34" charset="0"/>
              </a:rPr>
              <a:t> </a:t>
            </a:r>
            <a:r>
              <a:rPr lang="en-US" sz="2400" dirty="0" err="1">
                <a:latin typeface="Arial" pitchFamily="34" charset="0"/>
                <a:cs typeface="Arial" pitchFamily="34" charset="0"/>
              </a:rPr>
              <a:t>tiên</a:t>
            </a:r>
            <a:r>
              <a:rPr lang="en-US" sz="2400" dirty="0">
                <a:latin typeface="Arial" pitchFamily="34" charset="0"/>
                <a:cs typeface="Arial" pitchFamily="34" charset="0"/>
              </a:rPr>
              <a:t> </a:t>
            </a:r>
            <a:r>
              <a:rPr lang="en-US" sz="2400" dirty="0" err="1">
                <a:latin typeface="Arial" pitchFamily="34" charset="0"/>
                <a:cs typeface="Arial" pitchFamily="34" charset="0"/>
              </a:rPr>
              <a:t>đầu</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smtClean="0">
                <a:latin typeface="Arial" pitchFamily="34" charset="0"/>
                <a:cs typeface="Arial" pitchFamily="34" charset="0"/>
              </a:rPr>
              <a:t>KHCN, </a:t>
            </a:r>
            <a:r>
              <a:rPr lang="en-US" sz="2400" dirty="0" err="1" smtClean="0">
                <a:latin typeface="Arial" pitchFamily="34" charset="0"/>
                <a:cs typeface="Arial" pitchFamily="34" charset="0"/>
              </a:rPr>
              <a:t>khuyến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khích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chủ</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nghệ</a:t>
            </a:r>
            <a:endParaRPr lang="en-US" sz="2400" dirty="0">
              <a:latin typeface="Arial" pitchFamily="34" charset="0"/>
              <a:cs typeface="Arial" pitchFamily="34" charset="0"/>
            </a:endParaRPr>
          </a:p>
          <a:p>
            <a:r>
              <a:rPr lang="en-US" sz="2400" dirty="0" err="1" smtClean="0">
                <a:latin typeface="Arial" pitchFamily="34" charset="0"/>
                <a:cs typeface="Arial" pitchFamily="34" charset="0"/>
              </a:rPr>
              <a:t>Thúc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đẩy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doanh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khởi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nghiệp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Kibbutz: </a:t>
            </a:r>
            <a:r>
              <a:rPr lang="en-US" sz="2400" dirty="0" err="1" smtClean="0">
                <a:latin typeface="Arial" pitchFamily="34" charset="0"/>
                <a:cs typeface="Arial" pitchFamily="34" charset="0"/>
              </a:rPr>
              <a:t>dịch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đào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sang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ngành</a:t>
            </a:r>
            <a:r>
              <a:rPr lang="en-US" sz="2400" dirty="0" smtClean="0">
                <a:latin typeface="Arial" pitchFamily="34" charset="0"/>
                <a:cs typeface="Arial" pitchFamily="34" charset="0"/>
              </a:rPr>
              <a:t> CN-DV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du </a:t>
            </a:r>
            <a:r>
              <a:rPr lang="en-US" sz="2400" dirty="0" err="1" smtClean="0">
                <a:latin typeface="Arial" pitchFamily="34" charset="0"/>
                <a:cs typeface="Arial" pitchFamily="34" charset="0"/>
              </a:rPr>
              <a:t>lịch</a:t>
            </a:r>
            <a:endParaRPr lang="en-US" sz="2400" dirty="0" smtClean="0">
              <a:latin typeface="Arial" pitchFamily="34" charset="0"/>
              <a:cs typeface="Arial" pitchFamily="34" charset="0"/>
            </a:endParaRPr>
          </a:p>
          <a:p>
            <a:r>
              <a:rPr lang="en-US" sz="2400" dirty="0" err="1">
                <a:latin typeface="Arial" pitchFamily="34" charset="0"/>
                <a:cs typeface="Arial" pitchFamily="34" charset="0"/>
              </a:rPr>
              <a:t>Gắn</a:t>
            </a:r>
            <a:r>
              <a:rPr lang="en-US" sz="2400" dirty="0">
                <a:latin typeface="Arial" pitchFamily="34" charset="0"/>
                <a:cs typeface="Arial" pitchFamily="34" charset="0"/>
              </a:rPr>
              <a:t> </a:t>
            </a:r>
            <a:r>
              <a:rPr lang="en-US" sz="2400" dirty="0" err="1">
                <a:latin typeface="Arial" pitchFamily="34" charset="0"/>
                <a:cs typeface="Arial" pitchFamily="34" charset="0"/>
              </a:rPr>
              <a:t>kết</a:t>
            </a:r>
            <a:r>
              <a:rPr lang="en-US" sz="2400" dirty="0">
                <a:latin typeface="Arial" pitchFamily="34" charset="0"/>
                <a:cs typeface="Arial" pitchFamily="34" charset="0"/>
              </a:rPr>
              <a:t> </a:t>
            </a:r>
            <a:r>
              <a:rPr lang="en-US" sz="2400" dirty="0" err="1">
                <a:latin typeface="Arial" pitchFamily="34" charset="0"/>
                <a:cs typeface="Arial" pitchFamily="34" charset="0"/>
              </a:rPr>
              <a:t>chặt</a:t>
            </a:r>
            <a:r>
              <a:rPr lang="en-US" sz="2400" dirty="0">
                <a:latin typeface="Arial" pitchFamily="34" charset="0"/>
                <a:cs typeface="Arial" pitchFamily="34" charset="0"/>
              </a:rPr>
              <a:t> </a:t>
            </a:r>
            <a:r>
              <a:rPr lang="en-US" sz="2400" dirty="0" err="1">
                <a:latin typeface="Arial" pitchFamily="34" charset="0"/>
                <a:cs typeface="Arial" pitchFamily="34" charset="0"/>
              </a:rPr>
              <a:t>chẽ</a:t>
            </a:r>
            <a:r>
              <a:rPr lang="en-US" sz="2400" dirty="0">
                <a:latin typeface="Arial" pitchFamily="34" charset="0"/>
                <a:cs typeface="Arial" pitchFamily="34" charset="0"/>
              </a:rPr>
              <a:t> </a:t>
            </a:r>
            <a:r>
              <a:rPr lang="en-US" sz="2400" dirty="0" err="1">
                <a:latin typeface="Arial" pitchFamily="34" charset="0"/>
                <a:cs typeface="Arial" pitchFamily="34" charset="0"/>
              </a:rPr>
              <a:t>giữa</a:t>
            </a:r>
            <a:r>
              <a:rPr lang="en-US" sz="2400" dirty="0">
                <a:latin typeface="Arial" pitchFamily="34" charset="0"/>
                <a:cs typeface="Arial" pitchFamily="34" charset="0"/>
              </a:rPr>
              <a:t> </a:t>
            </a:r>
            <a:r>
              <a:rPr lang="en-US" sz="2400" dirty="0" err="1">
                <a:latin typeface="Arial" pitchFamily="34" charset="0"/>
                <a:cs typeface="Arial" pitchFamily="34" charset="0"/>
              </a:rPr>
              <a:t>tổ</a:t>
            </a:r>
            <a:r>
              <a:rPr lang="en-US" sz="2400" dirty="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nghiên</a:t>
            </a:r>
            <a:r>
              <a:rPr lang="en-US" sz="2400" dirty="0">
                <a:latin typeface="Arial" pitchFamily="34" charset="0"/>
                <a:cs typeface="Arial" pitchFamily="34" charset="0"/>
              </a:rPr>
              <a:t> </a:t>
            </a:r>
            <a:r>
              <a:rPr lang="en-US" sz="2400" dirty="0" err="1">
                <a:latin typeface="Arial" pitchFamily="34" charset="0"/>
                <a:cs typeface="Arial" pitchFamily="34" charset="0"/>
              </a:rPr>
              <a:t>cứu</a:t>
            </a:r>
            <a:r>
              <a:rPr lang="en-US" sz="2400" dirty="0">
                <a:latin typeface="Arial" pitchFamily="34" charset="0"/>
                <a:cs typeface="Arial" pitchFamily="34" charset="0"/>
              </a:rPr>
              <a:t> – </a:t>
            </a:r>
            <a:r>
              <a:rPr lang="en-US" sz="2400" dirty="0" err="1">
                <a:latin typeface="Arial" pitchFamily="34" charset="0"/>
                <a:cs typeface="Arial" pitchFamily="34" charset="0"/>
              </a:rPr>
              <a:t>doanh</a:t>
            </a:r>
            <a:r>
              <a:rPr lang="en-US" sz="2400" dirty="0">
                <a:latin typeface="Arial" pitchFamily="34" charset="0"/>
                <a:cs typeface="Arial" pitchFamily="34" charset="0"/>
              </a:rPr>
              <a:t> </a:t>
            </a:r>
            <a:r>
              <a:rPr lang="en-US" sz="2400" dirty="0" err="1">
                <a:latin typeface="Arial" pitchFamily="34" charset="0"/>
                <a:cs typeface="Arial" pitchFamily="34" charset="0"/>
              </a:rPr>
              <a:t>nghiệp</a:t>
            </a:r>
            <a:r>
              <a:rPr lang="en-US" sz="2400" dirty="0">
                <a:latin typeface="Arial" pitchFamily="34" charset="0"/>
                <a:cs typeface="Arial" pitchFamily="34" charset="0"/>
              </a:rPr>
              <a:t> –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nông</a:t>
            </a:r>
            <a:r>
              <a:rPr lang="en-US" sz="2400" dirty="0">
                <a:latin typeface="Arial" pitchFamily="34" charset="0"/>
                <a:cs typeface="Arial" pitchFamily="34" charset="0"/>
              </a:rPr>
              <a:t> - Kibbutz</a:t>
            </a:r>
          </a:p>
          <a:p>
            <a:pPr lvl="1"/>
            <a:endParaRPr lang="en-US" sz="1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4980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t>High-tech agriculture in Israel</a:t>
            </a:r>
            <a:endParaRPr lang="en-US" dirty="0">
              <a:solidFill>
                <a:srgbClr val="FF0000"/>
              </a:solidFill>
            </a:endParaRPr>
          </a:p>
        </p:txBody>
      </p:sp>
      <p:sp>
        <p:nvSpPr>
          <p:cNvPr id="3" name="Content Placeholder 2"/>
          <p:cNvSpPr>
            <a:spLocks noGrp="1"/>
          </p:cNvSpPr>
          <p:nvPr>
            <p:ph idx="1"/>
          </p:nvPr>
        </p:nvSpPr>
        <p:spPr>
          <a:xfrm>
            <a:off x="304800" y="990600"/>
            <a:ext cx="8686800" cy="5105400"/>
          </a:xfrm>
        </p:spPr>
        <p:txBody>
          <a:bodyPr>
            <a:noAutofit/>
          </a:bodyPr>
          <a:lstStyle/>
          <a:p>
            <a:r>
              <a:rPr lang="en-US" sz="2400" dirty="0" smtClean="0">
                <a:latin typeface="Arial" pitchFamily="34" charset="0"/>
                <a:cs typeface="Arial" pitchFamily="34" charset="0"/>
              </a:rPr>
              <a:t>Resource scarcity (smaller than Red River Delta, ½ desert) but still export surplus</a:t>
            </a:r>
          </a:p>
          <a:p>
            <a:r>
              <a:rPr lang="en-US" sz="2400" dirty="0" smtClean="0">
                <a:latin typeface="Arial" pitchFamily="34" charset="0"/>
                <a:cs typeface="Arial" pitchFamily="34" charset="0"/>
              </a:rPr>
              <a:t>High-tech agriculture and leading exporter of agricultural technologies</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Prioritize R&amp;D investment, encourage autonomy, develop R&amp;D market</a:t>
            </a:r>
          </a:p>
          <a:p>
            <a:r>
              <a:rPr lang="en-US" sz="2400" dirty="0" smtClean="0">
                <a:latin typeface="Arial" pitchFamily="34" charset="0"/>
                <a:cs typeface="Arial" pitchFamily="34" charset="0"/>
              </a:rPr>
              <a:t>Promote start-up </a:t>
            </a:r>
            <a:r>
              <a:rPr lang="en-US" sz="2400" dirty="0" err="1" smtClean="0">
                <a:latin typeface="Arial" pitchFamily="34" charset="0"/>
                <a:cs typeface="Arial" pitchFamily="34" charset="0"/>
              </a:rPr>
              <a:t>entrerpreneurship</a:t>
            </a:r>
            <a:r>
              <a:rPr lang="en-US" sz="2400" dirty="0" smtClean="0">
                <a:latin typeface="Arial" pitchFamily="34" charset="0"/>
                <a:cs typeface="Arial" pitchFamily="34" charset="0"/>
              </a:rPr>
              <a:t> and innovation</a:t>
            </a:r>
            <a:endParaRPr lang="en-US" sz="2400" dirty="0">
              <a:latin typeface="Arial" pitchFamily="34" charset="0"/>
              <a:cs typeface="Arial" pitchFamily="34" charset="0"/>
            </a:endParaRPr>
          </a:p>
          <a:p>
            <a:r>
              <a:rPr lang="en-US" sz="2400" dirty="0" smtClean="0">
                <a:latin typeface="Arial" pitchFamily="34" charset="0"/>
                <a:cs typeface="Arial" pitchFamily="34" charset="0"/>
              </a:rPr>
              <a:t>Kibbutz: shared technical services, pay tuition for young people, diversify to agribusiness, manufacturing and tourism</a:t>
            </a:r>
          </a:p>
          <a:p>
            <a:r>
              <a:rPr lang="en-US" sz="2400" dirty="0" smtClean="0">
                <a:latin typeface="Arial" pitchFamily="34" charset="0"/>
                <a:cs typeface="Arial" pitchFamily="34" charset="0"/>
              </a:rPr>
              <a:t>Closed cooperation: research organizations -  enterprises – extension service - Kibbutz</a:t>
            </a:r>
            <a:endParaRPr lang="en-US" sz="2400" dirty="0">
              <a:latin typeface="Arial" pitchFamily="34" charset="0"/>
              <a:cs typeface="Arial" pitchFamily="34" charset="0"/>
            </a:endParaRPr>
          </a:p>
          <a:p>
            <a:pPr lvl="1"/>
            <a:endParaRPr lang="en-US" sz="1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13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D:\Linhtinh\Anhdep\img-1946-copy-3-1410447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ctrTitle"/>
          </p:nvPr>
        </p:nvSpPr>
        <p:spPr>
          <a:xfrm>
            <a:off x="0" y="4552950"/>
            <a:ext cx="9144000" cy="1676400"/>
          </a:xfrm>
        </p:spPr>
        <p:txBody>
          <a:bodyPr/>
          <a:lstStyle/>
          <a:p>
            <a:pPr>
              <a:lnSpc>
                <a:spcPct val="150000"/>
              </a:lnSpc>
              <a:spcAft>
                <a:spcPts val="4200"/>
              </a:spcAft>
            </a:pPr>
            <a:r>
              <a:rPr lang="en-US" b="1" smtClean="0">
                <a:solidFill>
                  <a:srgbClr val="FFFF00"/>
                </a:solidFill>
                <a:latin typeface="Times New Roman" pitchFamily="18" charset="0"/>
                <a:cs typeface="Times New Roman" pitchFamily="18" charset="0"/>
              </a:rPr>
              <a:t>CÁM ƠN</a:t>
            </a:r>
            <a:endParaRPr lang="vi-VN" b="1" smtClean="0">
              <a:solidFill>
                <a:srgbClr val="FFFF00"/>
              </a:solidFill>
              <a:cs typeface="Times New Roman" pitchFamily="18" charset="0"/>
            </a:endParaRPr>
          </a:p>
        </p:txBody>
      </p:sp>
    </p:spTree>
    <p:extLst>
      <p:ext uri="{BB962C8B-B14F-4D97-AF65-F5344CB8AC3E}">
        <p14:creationId xmlns:p14="http://schemas.microsoft.com/office/powerpoint/2010/main" val="168881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4336" y="1469368"/>
            <a:ext cx="8093075" cy="4886325"/>
            <a:chOff x="82550" y="1870075"/>
            <a:chExt cx="8093075" cy="4886325"/>
          </a:xfrm>
        </p:grpSpPr>
        <p:sp>
          <p:nvSpPr>
            <p:cNvPr id="6" name="Rectangle 5"/>
            <p:cNvSpPr/>
            <p:nvPr/>
          </p:nvSpPr>
          <p:spPr>
            <a:xfrm>
              <a:off x="82550" y="1870075"/>
              <a:ext cx="6232525" cy="48863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1514475" y="3005138"/>
              <a:ext cx="4667250" cy="260350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231775" y="1984375"/>
              <a:ext cx="1173163" cy="215265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800" b="1"/>
                <a:t>Nông thôn mới</a:t>
              </a:r>
            </a:p>
          </p:txBody>
        </p:sp>
        <p:sp>
          <p:nvSpPr>
            <p:cNvPr id="9" name="Rounded Rectangle 8"/>
            <p:cNvSpPr/>
            <p:nvPr/>
          </p:nvSpPr>
          <p:spPr>
            <a:xfrm>
              <a:off x="231775" y="4451350"/>
              <a:ext cx="1173163" cy="21923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800" b="1"/>
                <a:t>Tái cơ cấu</a:t>
              </a:r>
            </a:p>
          </p:txBody>
        </p:sp>
        <p:sp>
          <p:nvSpPr>
            <p:cNvPr id="10" name="Rectangle 9"/>
            <p:cNvSpPr/>
            <p:nvPr/>
          </p:nvSpPr>
          <p:spPr>
            <a:xfrm>
              <a:off x="1739900" y="1984375"/>
              <a:ext cx="1508125" cy="10080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dirty="0" err="1" smtClean="0"/>
                <a:t>Hạ</a:t>
              </a:r>
              <a:r>
                <a:rPr lang="en-US" dirty="0" smtClean="0"/>
                <a:t> </a:t>
              </a:r>
              <a:r>
                <a:rPr lang="en-US" dirty="0" err="1" smtClean="0"/>
                <a:t>tầng</a:t>
              </a:r>
              <a:endParaRPr lang="en-US" dirty="0"/>
            </a:p>
          </p:txBody>
        </p:sp>
        <p:sp>
          <p:nvSpPr>
            <p:cNvPr id="11" name="Rectangle 10"/>
            <p:cNvSpPr/>
            <p:nvPr/>
          </p:nvSpPr>
          <p:spPr>
            <a:xfrm>
              <a:off x="3575050" y="1984375"/>
              <a:ext cx="2333625" cy="4857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dirty="0" err="1" smtClean="0"/>
                <a:t>Tăng</a:t>
              </a:r>
              <a:r>
                <a:rPr lang="en-US" dirty="0" smtClean="0"/>
                <a:t> </a:t>
              </a:r>
              <a:r>
                <a:rPr lang="en-US" dirty="0" err="1" smtClean="0"/>
                <a:t>kết</a:t>
              </a:r>
              <a:r>
                <a:rPr lang="en-US" dirty="0" smtClean="0"/>
                <a:t> </a:t>
              </a:r>
              <a:r>
                <a:rPr lang="en-US" dirty="0" err="1" smtClean="0"/>
                <a:t>nối</a:t>
              </a:r>
              <a:endParaRPr lang="en-US" dirty="0"/>
            </a:p>
          </p:txBody>
        </p:sp>
        <p:sp>
          <p:nvSpPr>
            <p:cNvPr id="12" name="Rectangle 11"/>
            <p:cNvSpPr/>
            <p:nvPr/>
          </p:nvSpPr>
          <p:spPr>
            <a:xfrm>
              <a:off x="3575050" y="3128963"/>
              <a:ext cx="2333625" cy="4857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dirty="0" err="1" smtClean="0"/>
                <a:t>Năng</a:t>
              </a:r>
              <a:r>
                <a:rPr lang="en-US" dirty="0" smtClean="0"/>
                <a:t> </a:t>
              </a:r>
              <a:r>
                <a:rPr lang="en-US" dirty="0" err="1" smtClean="0"/>
                <a:t>lực</a:t>
              </a:r>
              <a:r>
                <a:rPr lang="en-US" dirty="0" smtClean="0"/>
                <a:t>, </a:t>
              </a:r>
              <a:r>
                <a:rPr lang="en-US" dirty="0" err="1" smtClean="0"/>
                <a:t>tự</a:t>
              </a:r>
              <a:r>
                <a:rPr lang="en-US" dirty="0" smtClean="0"/>
                <a:t> </a:t>
              </a:r>
              <a:r>
                <a:rPr lang="en-US" dirty="0" err="1"/>
                <a:t>chủ</a:t>
              </a:r>
              <a:endParaRPr lang="en-US" dirty="0"/>
            </a:p>
          </p:txBody>
        </p:sp>
        <p:sp>
          <p:nvSpPr>
            <p:cNvPr id="13" name="Rectangle 12"/>
            <p:cNvSpPr/>
            <p:nvPr/>
          </p:nvSpPr>
          <p:spPr>
            <a:xfrm>
              <a:off x="3575050" y="5637213"/>
              <a:ext cx="2333625" cy="485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err="1"/>
                <a:t>Nghiên</a:t>
              </a:r>
              <a:r>
                <a:rPr lang="en-US" dirty="0"/>
                <a:t> </a:t>
              </a:r>
              <a:r>
                <a:rPr lang="en-US" dirty="0" err="1"/>
                <a:t>cứu</a:t>
              </a:r>
              <a:endParaRPr lang="en-US" dirty="0"/>
            </a:p>
          </p:txBody>
        </p:sp>
        <p:sp>
          <p:nvSpPr>
            <p:cNvPr id="14" name="Rectangle 13"/>
            <p:cNvSpPr/>
            <p:nvPr/>
          </p:nvSpPr>
          <p:spPr>
            <a:xfrm>
              <a:off x="3575050" y="4492625"/>
              <a:ext cx="2333625" cy="485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a:t>ND chuyên nghiệp</a:t>
              </a:r>
            </a:p>
          </p:txBody>
        </p:sp>
        <p:sp>
          <p:nvSpPr>
            <p:cNvPr id="15" name="Rectangle 14"/>
            <p:cNvSpPr/>
            <p:nvPr/>
          </p:nvSpPr>
          <p:spPr>
            <a:xfrm>
              <a:off x="3575050" y="2492375"/>
              <a:ext cx="2333625" cy="4857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dirty="0" err="1" smtClean="0"/>
                <a:t>Tạo</a:t>
              </a:r>
              <a:r>
                <a:rPr lang="en-US" dirty="0"/>
                <a:t> </a:t>
              </a:r>
              <a:r>
                <a:rPr lang="en-US" dirty="0" err="1" smtClean="0"/>
                <a:t>điều</a:t>
              </a:r>
              <a:r>
                <a:rPr lang="en-US" dirty="0" smtClean="0"/>
                <a:t> </a:t>
              </a:r>
              <a:r>
                <a:rPr lang="en-US" dirty="0" err="1" smtClean="0"/>
                <a:t>kiện</a:t>
              </a:r>
              <a:endParaRPr lang="en-US" dirty="0"/>
            </a:p>
          </p:txBody>
        </p:sp>
        <p:sp>
          <p:nvSpPr>
            <p:cNvPr id="16" name="Rectangle 15"/>
            <p:cNvSpPr/>
            <p:nvPr/>
          </p:nvSpPr>
          <p:spPr>
            <a:xfrm>
              <a:off x="3575050" y="3651250"/>
              <a:ext cx="2333625" cy="4857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a:t>Tập thể, đồng thuận</a:t>
              </a:r>
            </a:p>
          </p:txBody>
        </p:sp>
        <p:sp>
          <p:nvSpPr>
            <p:cNvPr id="17" name="Rectangle 16"/>
            <p:cNvSpPr/>
            <p:nvPr/>
          </p:nvSpPr>
          <p:spPr>
            <a:xfrm>
              <a:off x="3575050" y="6157913"/>
              <a:ext cx="2333625" cy="485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err="1"/>
                <a:t>Ứng</a:t>
              </a:r>
              <a:r>
                <a:rPr lang="en-US" dirty="0"/>
                <a:t> </a:t>
              </a:r>
              <a:r>
                <a:rPr lang="en-US" dirty="0" err="1"/>
                <a:t>dụng</a:t>
              </a:r>
              <a:endParaRPr lang="en-US" dirty="0"/>
            </a:p>
          </p:txBody>
        </p:sp>
        <p:sp>
          <p:nvSpPr>
            <p:cNvPr id="18" name="Rectangle 17"/>
            <p:cNvSpPr/>
            <p:nvPr/>
          </p:nvSpPr>
          <p:spPr>
            <a:xfrm>
              <a:off x="3575050" y="5013325"/>
              <a:ext cx="2333625" cy="485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a:t>Liên kết (ND, chuỗi)</a:t>
              </a:r>
            </a:p>
          </p:txBody>
        </p:sp>
        <p:sp>
          <p:nvSpPr>
            <p:cNvPr id="19" name="Rectangle 18"/>
            <p:cNvSpPr/>
            <p:nvPr/>
          </p:nvSpPr>
          <p:spPr>
            <a:xfrm>
              <a:off x="1739900" y="3128963"/>
              <a:ext cx="1508125" cy="10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a:t>Phát triển cộng đồng</a:t>
              </a:r>
            </a:p>
          </p:txBody>
        </p:sp>
        <p:sp>
          <p:nvSpPr>
            <p:cNvPr id="20" name="Rectangle 19"/>
            <p:cNvSpPr/>
            <p:nvPr/>
          </p:nvSpPr>
          <p:spPr>
            <a:xfrm>
              <a:off x="1739900" y="5637213"/>
              <a:ext cx="1508125" cy="10064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a:t>KHCN</a:t>
              </a:r>
            </a:p>
          </p:txBody>
        </p:sp>
        <p:sp>
          <p:nvSpPr>
            <p:cNvPr id="21" name="Rectangle 20"/>
            <p:cNvSpPr/>
            <p:nvPr/>
          </p:nvSpPr>
          <p:spPr>
            <a:xfrm>
              <a:off x="1739900" y="4492625"/>
              <a:ext cx="1508125" cy="10064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a:t>Thể chế</a:t>
              </a:r>
            </a:p>
          </p:txBody>
        </p:sp>
        <p:cxnSp>
          <p:nvCxnSpPr>
            <p:cNvPr id="22" name="Straight Arrow Connector 21"/>
            <p:cNvCxnSpPr>
              <a:stCxn id="8" idx="3"/>
              <a:endCxn id="10" idx="1"/>
            </p:cNvCxnSpPr>
            <p:nvPr/>
          </p:nvCxnSpPr>
          <p:spPr>
            <a:xfrm flipV="1">
              <a:off x="1404938" y="2487613"/>
              <a:ext cx="334962" cy="573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21" idx="1"/>
            </p:cNvCxnSpPr>
            <p:nvPr/>
          </p:nvCxnSpPr>
          <p:spPr>
            <a:xfrm flipV="1">
              <a:off x="1404938" y="4995863"/>
              <a:ext cx="334962" cy="552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20" idx="1"/>
            </p:cNvCxnSpPr>
            <p:nvPr/>
          </p:nvCxnSpPr>
          <p:spPr>
            <a:xfrm>
              <a:off x="1404938" y="5548313"/>
              <a:ext cx="334962" cy="59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759575" y="3386138"/>
              <a:ext cx="1416050" cy="185578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000"/>
                <a:t>Sinh kế;</a:t>
              </a:r>
            </a:p>
            <a:p>
              <a:pPr algn="ctr" fontAlgn="auto">
                <a:spcBef>
                  <a:spcPts val="0"/>
                </a:spcBef>
                <a:spcAft>
                  <a:spcPts val="0"/>
                </a:spcAft>
                <a:defRPr/>
              </a:pPr>
              <a:r>
                <a:rPr lang="en-US" sz="2000"/>
                <a:t>Nếp sống;</a:t>
              </a:r>
            </a:p>
            <a:p>
              <a:pPr algn="ctr" fontAlgn="auto">
                <a:spcBef>
                  <a:spcPts val="0"/>
                </a:spcBef>
                <a:spcAft>
                  <a:spcPts val="0"/>
                </a:spcAft>
                <a:defRPr/>
              </a:pPr>
              <a:r>
                <a:rPr lang="en-US" sz="2000"/>
                <a:t>Môi trường</a:t>
              </a:r>
            </a:p>
          </p:txBody>
        </p:sp>
        <p:cxnSp>
          <p:nvCxnSpPr>
            <p:cNvPr id="26" name="Straight Arrow Connector 25"/>
            <p:cNvCxnSpPr>
              <a:stCxn id="10" idx="3"/>
              <a:endCxn id="11" idx="1"/>
            </p:cNvCxnSpPr>
            <p:nvPr/>
          </p:nvCxnSpPr>
          <p:spPr>
            <a:xfrm flipV="1">
              <a:off x="3248025" y="2227263"/>
              <a:ext cx="327025"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3"/>
              <a:endCxn id="15" idx="1"/>
            </p:cNvCxnSpPr>
            <p:nvPr/>
          </p:nvCxnSpPr>
          <p:spPr>
            <a:xfrm>
              <a:off x="3248025" y="2487613"/>
              <a:ext cx="327025"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12" idx="1"/>
            </p:cNvCxnSpPr>
            <p:nvPr/>
          </p:nvCxnSpPr>
          <p:spPr>
            <a:xfrm flipV="1">
              <a:off x="3248025" y="3371850"/>
              <a:ext cx="327025"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3"/>
              <a:endCxn id="16" idx="1"/>
            </p:cNvCxnSpPr>
            <p:nvPr/>
          </p:nvCxnSpPr>
          <p:spPr>
            <a:xfrm>
              <a:off x="3248025" y="3632200"/>
              <a:ext cx="327025" cy="261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3"/>
              <a:endCxn id="14" idx="1"/>
            </p:cNvCxnSpPr>
            <p:nvPr/>
          </p:nvCxnSpPr>
          <p:spPr>
            <a:xfrm flipV="1">
              <a:off x="3248025" y="4735513"/>
              <a:ext cx="327025"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a:endCxn id="13" idx="1"/>
            </p:cNvCxnSpPr>
            <p:nvPr/>
          </p:nvCxnSpPr>
          <p:spPr>
            <a:xfrm flipV="1">
              <a:off x="3248025" y="5880100"/>
              <a:ext cx="327025"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3"/>
              <a:endCxn id="17" idx="1"/>
            </p:cNvCxnSpPr>
            <p:nvPr/>
          </p:nvCxnSpPr>
          <p:spPr>
            <a:xfrm>
              <a:off x="3248025" y="6140450"/>
              <a:ext cx="327025"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6359525" y="3875088"/>
              <a:ext cx="376238" cy="863600"/>
            </a:xfrm>
            <a:prstGeom prst="rightArrow">
              <a:avLst>
                <a:gd name="adj1" fmla="val 50000"/>
                <a:gd name="adj2" fmla="val 61538"/>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a:p>
          </p:txBody>
        </p:sp>
        <p:sp>
          <p:nvSpPr>
            <p:cNvPr id="34" name="Bent-Up Arrow 33"/>
            <p:cNvSpPr/>
            <p:nvPr/>
          </p:nvSpPr>
          <p:spPr>
            <a:xfrm>
              <a:off x="6367463" y="5270500"/>
              <a:ext cx="1381125" cy="933450"/>
            </a:xfrm>
            <a:prstGeom prst="bentUpArrow">
              <a:avLst>
                <a:gd name="adj1" fmla="val 25000"/>
                <a:gd name="adj2" fmla="val 25000"/>
                <a:gd name="adj3" fmla="val 28498"/>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5" name="Bent-Up Arrow 34"/>
            <p:cNvSpPr/>
            <p:nvPr/>
          </p:nvSpPr>
          <p:spPr>
            <a:xfrm flipV="1">
              <a:off x="6365875" y="2487613"/>
              <a:ext cx="1382713" cy="884237"/>
            </a:xfrm>
            <a:prstGeom prst="bentUpArrow">
              <a:avLst>
                <a:gd name="adj1" fmla="val 25000"/>
                <a:gd name="adj2" fmla="val 25000"/>
                <a:gd name="adj3" fmla="val 28498"/>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36" name="TextBox 35"/>
            <p:cNvSpPr txBox="1">
              <a:spLocks noChangeArrowheads="1"/>
            </p:cNvSpPr>
            <p:nvPr/>
          </p:nvSpPr>
          <p:spPr bwMode="auto">
            <a:xfrm>
              <a:off x="6605588" y="2101850"/>
              <a:ext cx="1241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t>Cơ hội</a:t>
              </a:r>
            </a:p>
          </p:txBody>
        </p:sp>
        <p:sp>
          <p:nvSpPr>
            <p:cNvPr id="37" name="TextBox 36"/>
            <p:cNvSpPr txBox="1">
              <a:spLocks noChangeArrowheads="1"/>
            </p:cNvSpPr>
            <p:nvPr/>
          </p:nvSpPr>
          <p:spPr bwMode="auto">
            <a:xfrm>
              <a:off x="6564313" y="6230938"/>
              <a:ext cx="1241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t>Năng lực</a:t>
              </a:r>
            </a:p>
          </p:txBody>
        </p:sp>
        <p:cxnSp>
          <p:nvCxnSpPr>
            <p:cNvPr id="38" name="Straight Arrow Connector 37"/>
            <p:cNvCxnSpPr>
              <a:stCxn id="8" idx="3"/>
              <a:endCxn id="19" idx="1"/>
            </p:cNvCxnSpPr>
            <p:nvPr/>
          </p:nvCxnSpPr>
          <p:spPr>
            <a:xfrm>
              <a:off x="1404938" y="3060700"/>
              <a:ext cx="334962"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248025" y="4978400"/>
              <a:ext cx="327025" cy="263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3" name="Title 1"/>
          <p:cNvSpPr>
            <a:spLocks noGrp="1"/>
          </p:cNvSpPr>
          <p:nvPr>
            <p:ph type="title"/>
          </p:nvPr>
        </p:nvSpPr>
        <p:spPr>
          <a:xfrm>
            <a:off x="457200" y="274638"/>
            <a:ext cx="8382000" cy="1143000"/>
          </a:xfrm>
        </p:spPr>
        <p:txBody>
          <a:bodyPr>
            <a:normAutofit/>
          </a:bodyPr>
          <a:lstStyle/>
          <a:p>
            <a:r>
              <a:rPr lang="en-US" smtClean="0"/>
              <a:t>Xây dựng NTM gắn với TCC NN</a:t>
            </a:r>
            <a:endParaRPr lang="en-US"/>
          </a:p>
        </p:txBody>
      </p:sp>
    </p:spTree>
    <p:extLst>
      <p:ext uri="{BB962C8B-B14F-4D97-AF65-F5344CB8AC3E}">
        <p14:creationId xmlns:p14="http://schemas.microsoft.com/office/powerpoint/2010/main" val="198803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03" y="36786"/>
            <a:ext cx="8229600" cy="487362"/>
          </a:xfrm>
        </p:spPr>
        <p:txBody>
          <a:bodyPr>
            <a:noAutofit/>
          </a:bodyPr>
          <a:lstStyle/>
          <a:p>
            <a:r>
              <a:rPr lang="en-US" sz="3600" b="1" dirty="0" err="1" smtClean="0"/>
              <a:t>Hàn</a:t>
            </a:r>
            <a:r>
              <a:rPr lang="en-US" sz="3600" b="1" dirty="0" smtClean="0"/>
              <a:t> </a:t>
            </a:r>
            <a:r>
              <a:rPr lang="en-US" sz="3600" b="1" dirty="0" err="1" smtClean="0"/>
              <a:t>Quốc</a:t>
            </a:r>
            <a:r>
              <a:rPr lang="en-US" sz="3600" b="1" dirty="0" smtClean="0"/>
              <a:t>: </a:t>
            </a:r>
            <a:r>
              <a:rPr lang="en-US" sz="3600" b="1" dirty="0"/>
              <a:t>SAEMAUL </a:t>
            </a:r>
            <a:r>
              <a:rPr lang="en-US" sz="3600" b="1" dirty="0" smtClean="0"/>
              <a:t>UNDONG</a:t>
            </a:r>
            <a:endParaRPr lang="en-US" sz="3600" b="1" dirty="0">
              <a:solidFill>
                <a:srgbClr val="FF0000"/>
              </a:solidFill>
            </a:endParaRPr>
          </a:p>
        </p:txBody>
      </p:sp>
      <p:sp>
        <p:nvSpPr>
          <p:cNvPr id="5" name="Content Placeholder 2"/>
          <p:cNvSpPr txBox="1">
            <a:spLocks/>
          </p:cNvSpPr>
          <p:nvPr/>
        </p:nvSpPr>
        <p:spPr>
          <a:xfrm>
            <a:off x="1676400" y="533400"/>
            <a:ext cx="5791200" cy="12454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smtClean="0"/>
              <a:t>Quyết</a:t>
            </a:r>
            <a:r>
              <a:rPr lang="en-US" sz="2200" dirty="0" smtClean="0"/>
              <a:t> </a:t>
            </a:r>
            <a:r>
              <a:rPr lang="en-US" sz="2200" dirty="0" err="1" smtClean="0"/>
              <a:t>tâm</a:t>
            </a:r>
            <a:r>
              <a:rPr lang="en-US" sz="2200" dirty="0" smtClean="0"/>
              <a:t> </a:t>
            </a:r>
            <a:r>
              <a:rPr lang="en-US" sz="2200" dirty="0" err="1" smtClean="0"/>
              <a:t>chính</a:t>
            </a:r>
            <a:r>
              <a:rPr lang="en-US" sz="2200" dirty="0" smtClean="0"/>
              <a:t> </a:t>
            </a:r>
            <a:r>
              <a:rPr lang="en-US" sz="2200" dirty="0" err="1" smtClean="0"/>
              <a:t>trị</a:t>
            </a:r>
            <a:r>
              <a:rPr lang="en-US" sz="2200" dirty="0" smtClean="0"/>
              <a:t> </a:t>
            </a:r>
            <a:r>
              <a:rPr lang="en-US" sz="2200" dirty="0" err="1" smtClean="0"/>
              <a:t>cao</a:t>
            </a:r>
            <a:endParaRPr lang="en-US" sz="2200" dirty="0" smtClean="0"/>
          </a:p>
          <a:p>
            <a:r>
              <a:rPr lang="en-US" sz="2200" dirty="0" err="1" smtClean="0"/>
              <a:t>Phát</a:t>
            </a:r>
            <a:r>
              <a:rPr lang="en-US" sz="2200" dirty="0" smtClean="0"/>
              <a:t> </a:t>
            </a:r>
            <a:r>
              <a:rPr lang="en-US" sz="2200" dirty="0" err="1" smtClean="0"/>
              <a:t>động</a:t>
            </a:r>
            <a:r>
              <a:rPr lang="en-US" sz="2200" dirty="0" smtClean="0"/>
              <a:t> </a:t>
            </a:r>
            <a:r>
              <a:rPr lang="en-US" sz="2200" dirty="0" err="1" smtClean="0"/>
              <a:t>phong</a:t>
            </a:r>
            <a:r>
              <a:rPr lang="en-US" sz="2200" dirty="0" smtClean="0"/>
              <a:t> </a:t>
            </a:r>
            <a:r>
              <a:rPr lang="en-US" sz="2200" dirty="0" err="1" smtClean="0"/>
              <a:t>trào</a:t>
            </a:r>
            <a:r>
              <a:rPr lang="en-US" sz="2200" dirty="0" smtClean="0"/>
              <a:t> </a:t>
            </a:r>
            <a:r>
              <a:rPr lang="en-US" sz="2200" dirty="0" err="1" smtClean="0"/>
              <a:t>thi</a:t>
            </a:r>
            <a:r>
              <a:rPr lang="en-US" sz="2200" dirty="0" smtClean="0"/>
              <a:t> </a:t>
            </a:r>
            <a:r>
              <a:rPr lang="en-US" sz="2200" dirty="0" err="1" smtClean="0"/>
              <a:t>đua</a:t>
            </a:r>
            <a:endParaRPr lang="en-US" sz="2200" dirty="0" smtClean="0"/>
          </a:p>
          <a:p>
            <a:r>
              <a:rPr lang="en-US" sz="2200" dirty="0" err="1" smtClean="0"/>
              <a:t>Xây</a:t>
            </a:r>
            <a:r>
              <a:rPr lang="en-US" sz="2200" dirty="0" smtClean="0"/>
              <a:t> </a:t>
            </a:r>
            <a:r>
              <a:rPr lang="en-US" sz="2200" dirty="0" err="1" smtClean="0"/>
              <a:t>dựng</a:t>
            </a:r>
            <a:r>
              <a:rPr lang="en-US" sz="2200" dirty="0" smtClean="0"/>
              <a:t> </a:t>
            </a:r>
            <a:r>
              <a:rPr lang="en-US" sz="2200" dirty="0" err="1" smtClean="0"/>
              <a:t>trung</a:t>
            </a:r>
            <a:r>
              <a:rPr lang="en-US" sz="2200" dirty="0" smtClean="0"/>
              <a:t> </a:t>
            </a:r>
            <a:r>
              <a:rPr lang="en-US" sz="2200" dirty="0" err="1" smtClean="0"/>
              <a:t>tâm</a:t>
            </a:r>
            <a:r>
              <a:rPr lang="en-US" sz="2200" dirty="0" smtClean="0"/>
              <a:t> </a:t>
            </a:r>
            <a:r>
              <a:rPr lang="en-US" sz="2200" dirty="0" err="1" smtClean="0"/>
              <a:t>đào</a:t>
            </a:r>
            <a:r>
              <a:rPr lang="en-US" sz="2200" dirty="0" smtClean="0"/>
              <a:t> </a:t>
            </a:r>
            <a:r>
              <a:rPr lang="en-US" sz="2200" dirty="0" err="1" smtClean="0"/>
              <a:t>tạo</a:t>
            </a:r>
            <a:r>
              <a:rPr lang="en-US" sz="2200" dirty="0" smtClean="0"/>
              <a:t> </a:t>
            </a:r>
            <a:r>
              <a:rPr lang="en-US" sz="2200" dirty="0" err="1" smtClean="0"/>
              <a:t>quốc</a:t>
            </a:r>
            <a:r>
              <a:rPr lang="en-US" sz="2200" dirty="0" smtClean="0"/>
              <a:t> </a:t>
            </a:r>
            <a:r>
              <a:rPr lang="en-US" sz="2200" dirty="0" err="1" smtClean="0"/>
              <a:t>gia</a:t>
            </a:r>
            <a:endParaRPr lang="en-US" sz="2200" dirty="0" smtClean="0"/>
          </a:p>
        </p:txBody>
      </p:sp>
      <p:sp>
        <p:nvSpPr>
          <p:cNvPr id="6" name="Flowchart: Alternate Process 5"/>
          <p:cNvSpPr/>
          <p:nvPr/>
        </p:nvSpPr>
        <p:spPr>
          <a:xfrm>
            <a:off x="762000" y="1981200"/>
            <a:ext cx="33528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Huy</a:t>
            </a:r>
            <a:r>
              <a:rPr lang="en-US" sz="2800" b="1" dirty="0" smtClean="0"/>
              <a:t> </a:t>
            </a:r>
            <a:r>
              <a:rPr lang="en-US" sz="2800" b="1" dirty="0" err="1" smtClean="0"/>
              <a:t>động</a:t>
            </a:r>
            <a:r>
              <a:rPr lang="en-US" sz="2800" b="1" dirty="0" smtClean="0"/>
              <a:t> </a:t>
            </a:r>
            <a:r>
              <a:rPr lang="en-US" sz="2800" b="1" dirty="0" err="1" smtClean="0"/>
              <a:t>cộng</a:t>
            </a:r>
            <a:r>
              <a:rPr lang="en-US" sz="2800" b="1" dirty="0" smtClean="0"/>
              <a:t> </a:t>
            </a:r>
            <a:r>
              <a:rPr lang="en-US" sz="2800" b="1" dirty="0" err="1" smtClean="0"/>
              <a:t>đồng</a:t>
            </a:r>
            <a:endParaRPr lang="en-US" sz="2800" b="1" dirty="0"/>
          </a:p>
        </p:txBody>
      </p:sp>
      <p:sp>
        <p:nvSpPr>
          <p:cNvPr id="10" name="Flowchart: Alternate Process 9"/>
          <p:cNvSpPr/>
          <p:nvPr/>
        </p:nvSpPr>
        <p:spPr>
          <a:xfrm>
            <a:off x="5257800" y="1981200"/>
            <a:ext cx="33528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PPP</a:t>
            </a:r>
            <a:endParaRPr lang="en-US" sz="2800" b="1"/>
          </a:p>
        </p:txBody>
      </p:sp>
      <p:sp>
        <p:nvSpPr>
          <p:cNvPr id="11" name="Content Placeholder 2"/>
          <p:cNvSpPr txBox="1">
            <a:spLocks/>
          </p:cNvSpPr>
          <p:nvPr/>
        </p:nvSpPr>
        <p:spPr>
          <a:xfrm>
            <a:off x="4741408" y="2728449"/>
            <a:ext cx="4191000" cy="412955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1994: </a:t>
            </a:r>
            <a:r>
              <a:rPr lang="en-US" sz="2400" dirty="0" err="1" smtClean="0"/>
              <a:t>Luật</a:t>
            </a:r>
            <a:r>
              <a:rPr lang="en-US" sz="2400" dirty="0" smtClean="0"/>
              <a:t> PPP, </a:t>
            </a:r>
            <a:r>
              <a:rPr lang="en-US" sz="2400" dirty="0" err="1" smtClean="0"/>
              <a:t>tạo</a:t>
            </a:r>
            <a:r>
              <a:rPr lang="en-US" sz="2400" dirty="0" smtClean="0"/>
              <a:t> </a:t>
            </a:r>
            <a:r>
              <a:rPr lang="en-US" sz="2400" dirty="0" err="1" smtClean="0"/>
              <a:t>hành</a:t>
            </a:r>
            <a:r>
              <a:rPr lang="en-US" sz="2400" dirty="0" smtClean="0"/>
              <a:t> </a:t>
            </a:r>
            <a:r>
              <a:rPr lang="en-US" sz="2400" dirty="0" err="1" smtClean="0"/>
              <a:t>lang</a:t>
            </a:r>
            <a:r>
              <a:rPr lang="en-US" sz="2400" dirty="0" smtClean="0"/>
              <a:t> </a:t>
            </a:r>
            <a:r>
              <a:rPr lang="en-US" sz="2400" dirty="0" err="1" smtClean="0"/>
              <a:t>pháp</a:t>
            </a:r>
            <a:r>
              <a:rPr lang="en-US" sz="2400" dirty="0" smtClean="0"/>
              <a:t> </a:t>
            </a:r>
            <a:r>
              <a:rPr lang="en-US" sz="2400" dirty="0" err="1" smtClean="0"/>
              <a:t>lý</a:t>
            </a:r>
            <a:endParaRPr lang="en-US" sz="2400" dirty="0" smtClean="0"/>
          </a:p>
          <a:p>
            <a:r>
              <a:rPr lang="en-US" sz="2400" dirty="0" smtClean="0"/>
              <a:t>Chia </a:t>
            </a:r>
            <a:r>
              <a:rPr lang="en-US" sz="2400" dirty="0" err="1" smtClean="0"/>
              <a:t>sẻ</a:t>
            </a:r>
            <a:r>
              <a:rPr lang="en-US" sz="2400" dirty="0" smtClean="0"/>
              <a:t> </a:t>
            </a:r>
            <a:r>
              <a:rPr lang="en-US" sz="2400" dirty="0" err="1" smtClean="0"/>
              <a:t>rủi</a:t>
            </a:r>
            <a:r>
              <a:rPr lang="en-US" sz="2400" dirty="0" smtClean="0"/>
              <a:t> </a:t>
            </a:r>
            <a:r>
              <a:rPr lang="en-US" sz="2400" dirty="0" err="1" smtClean="0"/>
              <a:t>ro</a:t>
            </a:r>
            <a:r>
              <a:rPr lang="en-US" sz="2400" dirty="0" smtClean="0"/>
              <a:t>, </a:t>
            </a:r>
            <a:r>
              <a:rPr lang="en-US" sz="2400" dirty="0" err="1" smtClean="0"/>
              <a:t>bảo</a:t>
            </a:r>
            <a:r>
              <a:rPr lang="en-US" sz="2400" dirty="0" smtClean="0"/>
              <a:t> </a:t>
            </a:r>
            <a:r>
              <a:rPr lang="en-US" sz="2400" dirty="0" err="1" smtClean="0"/>
              <a:t>lãnh</a:t>
            </a:r>
            <a:r>
              <a:rPr lang="en-US" sz="2400" dirty="0" smtClean="0"/>
              <a:t> </a:t>
            </a:r>
            <a:r>
              <a:rPr lang="en-US" sz="2400" dirty="0" err="1" smtClean="0"/>
              <a:t>tín</a:t>
            </a:r>
            <a:r>
              <a:rPr lang="en-US" sz="2400" dirty="0" smtClean="0"/>
              <a:t> </a:t>
            </a:r>
            <a:r>
              <a:rPr lang="en-US" sz="2400" dirty="0" err="1" smtClean="0"/>
              <a:t>dụng</a:t>
            </a:r>
            <a:r>
              <a:rPr lang="en-US" sz="2400" dirty="0" smtClean="0"/>
              <a:t>, </a:t>
            </a:r>
            <a:r>
              <a:rPr lang="en-US" sz="2400" dirty="0" err="1" smtClean="0"/>
              <a:t>trợ</a:t>
            </a:r>
            <a:r>
              <a:rPr lang="en-US" sz="2400" dirty="0" smtClean="0"/>
              <a:t> </a:t>
            </a:r>
            <a:r>
              <a:rPr lang="en-US" sz="2400" dirty="0" err="1" smtClean="0"/>
              <a:t>cấp</a:t>
            </a:r>
            <a:r>
              <a:rPr lang="en-US" sz="2400" dirty="0" smtClean="0"/>
              <a:t> </a:t>
            </a:r>
            <a:r>
              <a:rPr lang="en-US" sz="2400" dirty="0" err="1" smtClean="0"/>
              <a:t>xây</a:t>
            </a:r>
            <a:r>
              <a:rPr lang="en-US" sz="2400" dirty="0" smtClean="0"/>
              <a:t> </a:t>
            </a:r>
            <a:r>
              <a:rPr lang="en-US" sz="2400" dirty="0" err="1" smtClean="0"/>
              <a:t>dựng</a:t>
            </a:r>
            <a:r>
              <a:rPr lang="en-US" sz="2400" dirty="0" smtClean="0"/>
              <a:t> </a:t>
            </a:r>
            <a:r>
              <a:rPr lang="en-US" sz="2400" dirty="0" err="1" smtClean="0"/>
              <a:t>trong</a:t>
            </a:r>
            <a:r>
              <a:rPr lang="en-US" sz="2400" dirty="0" smtClean="0"/>
              <a:t> </a:t>
            </a:r>
            <a:r>
              <a:rPr lang="en-US" sz="2400" dirty="0" err="1" smtClean="0"/>
              <a:t>phát</a:t>
            </a:r>
            <a:r>
              <a:rPr lang="en-US" sz="2400" dirty="0" smtClean="0"/>
              <a:t> </a:t>
            </a:r>
            <a:r>
              <a:rPr lang="en-US" sz="2400" dirty="0" err="1" smtClean="0"/>
              <a:t>triển</a:t>
            </a:r>
            <a:r>
              <a:rPr lang="en-US" sz="2400" dirty="0" smtClean="0"/>
              <a:t> CSHT</a:t>
            </a:r>
          </a:p>
          <a:p>
            <a:r>
              <a:rPr lang="en-US" sz="2400" dirty="0" err="1" smtClean="0"/>
              <a:t>Trao</a:t>
            </a:r>
            <a:r>
              <a:rPr lang="en-US" sz="2400" dirty="0" smtClean="0"/>
              <a:t> </a:t>
            </a:r>
            <a:r>
              <a:rPr lang="en-US" sz="2400" dirty="0" err="1" smtClean="0"/>
              <a:t>quyền</a:t>
            </a:r>
            <a:r>
              <a:rPr lang="en-US" sz="2400" dirty="0" smtClean="0"/>
              <a:t> </a:t>
            </a:r>
            <a:r>
              <a:rPr lang="en-US" sz="2400" dirty="0" err="1" smtClean="0"/>
              <a:t>sở</a:t>
            </a:r>
            <a:r>
              <a:rPr lang="en-US" sz="2400" dirty="0" smtClean="0"/>
              <a:t> </a:t>
            </a:r>
            <a:r>
              <a:rPr lang="en-US" sz="2400" dirty="0" err="1" smtClean="0"/>
              <a:t>hữu</a:t>
            </a:r>
            <a:r>
              <a:rPr lang="en-US" sz="2400" dirty="0" smtClean="0"/>
              <a:t> </a:t>
            </a:r>
            <a:r>
              <a:rPr lang="en-US" sz="2400" dirty="0" err="1" smtClean="0"/>
              <a:t>đất</a:t>
            </a:r>
            <a:r>
              <a:rPr lang="en-US" sz="2400" dirty="0" smtClean="0"/>
              <a:t> </a:t>
            </a:r>
            <a:r>
              <a:rPr lang="en-US" sz="2400" dirty="0" err="1" smtClean="0"/>
              <a:t>lâu</a:t>
            </a:r>
            <a:r>
              <a:rPr lang="en-US" sz="2400" dirty="0" smtClean="0"/>
              <a:t> </a:t>
            </a:r>
            <a:r>
              <a:rPr lang="en-US" sz="2400" dirty="0" err="1" smtClean="0"/>
              <a:t>dài</a:t>
            </a:r>
            <a:r>
              <a:rPr lang="en-US" sz="2400" dirty="0" smtClean="0"/>
              <a:t> </a:t>
            </a:r>
            <a:r>
              <a:rPr lang="en-US" sz="2400" dirty="0" err="1" smtClean="0"/>
              <a:t>cho</a:t>
            </a:r>
            <a:r>
              <a:rPr lang="en-US" sz="2400" dirty="0" smtClean="0"/>
              <a:t> </a:t>
            </a:r>
            <a:r>
              <a:rPr lang="en-US" sz="2400" dirty="0" err="1" smtClean="0"/>
              <a:t>doanh</a:t>
            </a:r>
            <a:r>
              <a:rPr lang="en-US" sz="2400" dirty="0" smtClean="0"/>
              <a:t> </a:t>
            </a:r>
            <a:r>
              <a:rPr lang="en-US" sz="2400" dirty="0" err="1" smtClean="0"/>
              <a:t>nghiệp</a:t>
            </a:r>
            <a:endParaRPr lang="en-US" sz="2400" dirty="0" smtClean="0"/>
          </a:p>
          <a:p>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hạng</a:t>
            </a:r>
            <a:r>
              <a:rPr lang="en-US" sz="2400" dirty="0" smtClean="0">
                <a:solidFill>
                  <a:srgbClr val="FF0000"/>
                </a:solidFill>
              </a:rPr>
              <a:t> </a:t>
            </a:r>
            <a:r>
              <a:rPr lang="en-US" sz="2400" dirty="0" err="1" smtClean="0">
                <a:solidFill>
                  <a:srgbClr val="FF0000"/>
                </a:solidFill>
              </a:rPr>
              <a:t>mục</a:t>
            </a:r>
            <a:r>
              <a:rPr lang="en-US" sz="2400" dirty="0" smtClean="0">
                <a:solidFill>
                  <a:srgbClr val="FF0000"/>
                </a:solidFill>
              </a:rPr>
              <a:t> </a:t>
            </a:r>
            <a:r>
              <a:rPr lang="en-US" sz="2400" dirty="0" err="1" smtClean="0">
                <a:solidFill>
                  <a:srgbClr val="FF0000"/>
                </a:solidFill>
              </a:rPr>
              <a:t>có</a:t>
            </a:r>
            <a:r>
              <a:rPr lang="en-US" sz="2400" dirty="0" smtClean="0">
                <a:solidFill>
                  <a:srgbClr val="FF0000"/>
                </a:solidFill>
              </a:rPr>
              <a:t> </a:t>
            </a:r>
            <a:r>
              <a:rPr lang="en-US" sz="2400" dirty="0" err="1" smtClean="0">
                <a:solidFill>
                  <a:srgbClr val="FF0000"/>
                </a:solidFill>
              </a:rPr>
              <a:t>thể</a:t>
            </a:r>
            <a:r>
              <a:rPr lang="en-US" sz="2400" dirty="0" smtClean="0">
                <a:solidFill>
                  <a:srgbClr val="FF0000"/>
                </a:solidFill>
              </a:rPr>
              <a:t> </a:t>
            </a:r>
            <a:r>
              <a:rPr lang="en-US" sz="2400" dirty="0" err="1" smtClean="0">
                <a:solidFill>
                  <a:srgbClr val="FF0000"/>
                </a:solidFill>
              </a:rPr>
              <a:t>áp</a:t>
            </a:r>
            <a:r>
              <a:rPr lang="en-US" sz="2400" dirty="0" smtClean="0">
                <a:solidFill>
                  <a:srgbClr val="FF0000"/>
                </a:solidFill>
              </a:rPr>
              <a:t> </a:t>
            </a:r>
            <a:r>
              <a:rPr lang="en-US" sz="2400" dirty="0" err="1" smtClean="0">
                <a:solidFill>
                  <a:srgbClr val="FF0000"/>
                </a:solidFill>
              </a:rPr>
              <a:t>dụng</a:t>
            </a:r>
            <a:r>
              <a:rPr lang="en-US" sz="2400" dirty="0" smtClean="0">
                <a:solidFill>
                  <a:srgbClr val="FF0000"/>
                </a:solidFill>
              </a:rPr>
              <a:t>: </a:t>
            </a:r>
            <a:r>
              <a:rPr lang="en-US" sz="2400" dirty="0" err="1" smtClean="0">
                <a:solidFill>
                  <a:srgbClr val="FF0000"/>
                </a:solidFill>
              </a:rPr>
              <a:t>điện</a:t>
            </a:r>
            <a:r>
              <a:rPr lang="en-US" sz="2400" dirty="0" smtClean="0">
                <a:solidFill>
                  <a:srgbClr val="FF0000"/>
                </a:solidFill>
              </a:rPr>
              <a:t>, </a:t>
            </a:r>
            <a:r>
              <a:rPr lang="en-US" sz="2400" dirty="0" err="1" smtClean="0">
                <a:solidFill>
                  <a:srgbClr val="FF0000"/>
                </a:solidFill>
              </a:rPr>
              <a:t>đường</a:t>
            </a:r>
            <a:r>
              <a:rPr lang="en-US" sz="2400" dirty="0" smtClean="0">
                <a:solidFill>
                  <a:srgbClr val="FF0000"/>
                </a:solidFill>
              </a:rPr>
              <a:t>, </a:t>
            </a:r>
            <a:r>
              <a:rPr lang="en-US" sz="2400" dirty="0" err="1" smtClean="0">
                <a:solidFill>
                  <a:srgbClr val="FF0000"/>
                </a:solidFill>
              </a:rPr>
              <a:t>cầu</a:t>
            </a:r>
            <a:r>
              <a:rPr lang="en-US" sz="2400" dirty="0" smtClean="0">
                <a:solidFill>
                  <a:srgbClr val="FF0000"/>
                </a:solidFill>
              </a:rPr>
              <a:t>, </a:t>
            </a:r>
            <a:r>
              <a:rPr lang="en-US" sz="2400" dirty="0" err="1" smtClean="0">
                <a:solidFill>
                  <a:srgbClr val="FF0000"/>
                </a:solidFill>
              </a:rPr>
              <a:t>thủy</a:t>
            </a:r>
            <a:r>
              <a:rPr lang="en-US" sz="2400" dirty="0" smtClean="0">
                <a:solidFill>
                  <a:srgbClr val="FF0000"/>
                </a:solidFill>
              </a:rPr>
              <a:t> </a:t>
            </a:r>
            <a:r>
              <a:rPr lang="en-US" sz="2400" dirty="0" err="1" smtClean="0">
                <a:solidFill>
                  <a:srgbClr val="FF0000"/>
                </a:solidFill>
              </a:rPr>
              <a:t>lợi</a:t>
            </a:r>
            <a:r>
              <a:rPr lang="en-US" sz="2400" dirty="0" smtClean="0">
                <a:solidFill>
                  <a:srgbClr val="FF0000"/>
                </a:solidFill>
              </a:rPr>
              <a:t>, </a:t>
            </a:r>
            <a:r>
              <a:rPr lang="en-US" sz="2400" dirty="0" err="1" smtClean="0">
                <a:solidFill>
                  <a:srgbClr val="FF0000"/>
                </a:solidFill>
              </a:rPr>
              <a:t>cung</a:t>
            </a:r>
            <a:r>
              <a:rPr lang="en-US" sz="2400" dirty="0" smtClean="0">
                <a:solidFill>
                  <a:srgbClr val="FF0000"/>
                </a:solidFill>
              </a:rPr>
              <a:t> </a:t>
            </a:r>
            <a:r>
              <a:rPr lang="en-US" sz="2400" dirty="0" err="1" smtClean="0">
                <a:solidFill>
                  <a:srgbClr val="FF0000"/>
                </a:solidFill>
              </a:rPr>
              <a:t>cấp</a:t>
            </a:r>
            <a:r>
              <a:rPr lang="en-US" sz="2400" dirty="0" smtClean="0">
                <a:solidFill>
                  <a:srgbClr val="FF0000"/>
                </a:solidFill>
              </a:rPr>
              <a:t> </a:t>
            </a:r>
            <a:r>
              <a:rPr lang="en-US" sz="2400" dirty="0" err="1" smtClean="0">
                <a:solidFill>
                  <a:srgbClr val="FF0000"/>
                </a:solidFill>
              </a:rPr>
              <a:t>nước</a:t>
            </a:r>
            <a:r>
              <a:rPr lang="en-US" sz="2400" dirty="0" smtClean="0">
                <a:solidFill>
                  <a:srgbClr val="FF0000"/>
                </a:solidFill>
              </a:rPr>
              <a:t> </a:t>
            </a:r>
            <a:r>
              <a:rPr lang="en-US" sz="2400" dirty="0" err="1" smtClean="0">
                <a:solidFill>
                  <a:srgbClr val="FF0000"/>
                </a:solidFill>
              </a:rPr>
              <a:t>sạch</a:t>
            </a:r>
            <a:r>
              <a:rPr lang="en-US" sz="2400" dirty="0" smtClean="0">
                <a:solidFill>
                  <a:srgbClr val="FF0000"/>
                </a:solidFill>
              </a:rPr>
              <a:t>, </a:t>
            </a:r>
            <a:r>
              <a:rPr lang="en-US" sz="2400" dirty="0" err="1" smtClean="0">
                <a:solidFill>
                  <a:srgbClr val="FF0000"/>
                </a:solidFill>
              </a:rPr>
              <a:t>xử</a:t>
            </a:r>
            <a:r>
              <a:rPr lang="en-US" sz="2400" dirty="0" smtClean="0">
                <a:solidFill>
                  <a:srgbClr val="FF0000"/>
                </a:solidFill>
              </a:rPr>
              <a:t> </a:t>
            </a:r>
            <a:r>
              <a:rPr lang="en-US" sz="2400" dirty="0" err="1" smtClean="0">
                <a:solidFill>
                  <a:srgbClr val="FF0000"/>
                </a:solidFill>
              </a:rPr>
              <a:t>lý</a:t>
            </a:r>
            <a:r>
              <a:rPr lang="en-US" sz="2400" dirty="0" smtClean="0">
                <a:solidFill>
                  <a:srgbClr val="FF0000"/>
                </a:solidFill>
              </a:rPr>
              <a:t> </a:t>
            </a:r>
            <a:r>
              <a:rPr lang="en-US" sz="2400" dirty="0" err="1" smtClean="0">
                <a:solidFill>
                  <a:srgbClr val="FF0000"/>
                </a:solidFill>
              </a:rPr>
              <a:t>môi</a:t>
            </a:r>
            <a:r>
              <a:rPr lang="en-US" sz="2400" dirty="0" smtClean="0">
                <a:solidFill>
                  <a:srgbClr val="FF0000"/>
                </a:solidFill>
              </a:rPr>
              <a:t> </a:t>
            </a:r>
            <a:r>
              <a:rPr lang="en-US" sz="2400" dirty="0" err="1" smtClean="0">
                <a:solidFill>
                  <a:srgbClr val="FF0000"/>
                </a:solidFill>
              </a:rPr>
              <a:t>trường</a:t>
            </a:r>
            <a:endParaRPr lang="en-US" sz="2400" dirty="0" smtClean="0">
              <a:solidFill>
                <a:srgbClr val="FF0000"/>
              </a:solidFill>
            </a:endParaRPr>
          </a:p>
          <a:p>
            <a:pPr marL="514350" indent="-514350">
              <a:buFont typeface="+mj-lt"/>
              <a:buAutoNum type="arabicParenR"/>
            </a:pPr>
            <a:endParaRPr lang="en-US" sz="2400" dirty="0" smtClean="0"/>
          </a:p>
        </p:txBody>
      </p:sp>
      <p:sp>
        <p:nvSpPr>
          <p:cNvPr id="15" name="Content Placeholder 2"/>
          <p:cNvSpPr txBox="1">
            <a:spLocks/>
          </p:cNvSpPr>
          <p:nvPr/>
        </p:nvSpPr>
        <p:spPr>
          <a:xfrm>
            <a:off x="228600" y="2728449"/>
            <a:ext cx="4512808" cy="41295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smtClean="0"/>
              <a:t>Xuất</a:t>
            </a:r>
            <a:r>
              <a:rPr lang="en-US" sz="2400" dirty="0" smtClean="0"/>
              <a:t> </a:t>
            </a:r>
            <a:r>
              <a:rPr lang="en-US" sz="2400" dirty="0" err="1" smtClean="0"/>
              <a:t>phát</a:t>
            </a:r>
            <a:r>
              <a:rPr lang="en-US" sz="2400" dirty="0" smtClean="0"/>
              <a:t> </a:t>
            </a:r>
            <a:r>
              <a:rPr lang="en-US" sz="2400" dirty="0" err="1" smtClean="0"/>
              <a:t>từ</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dân</a:t>
            </a:r>
            <a:endParaRPr lang="en-US" sz="2400" dirty="0" smtClean="0"/>
          </a:p>
          <a:p>
            <a:r>
              <a:rPr lang="en-US" sz="2400" dirty="0" smtClean="0"/>
              <a:t>HĐ </a:t>
            </a:r>
            <a:r>
              <a:rPr lang="en-US" sz="2400" dirty="0" err="1" smtClean="0"/>
              <a:t>cấp</a:t>
            </a:r>
            <a:r>
              <a:rPr lang="en-US" sz="2400" dirty="0" smtClean="0"/>
              <a:t> </a:t>
            </a:r>
            <a:r>
              <a:rPr lang="en-US" sz="2400" dirty="0" err="1" smtClean="0"/>
              <a:t>huyện</a:t>
            </a:r>
            <a:r>
              <a:rPr lang="en-US" sz="2400" dirty="0" smtClean="0"/>
              <a:t> </a:t>
            </a:r>
            <a:r>
              <a:rPr lang="en-US" sz="2400" dirty="0" err="1" smtClean="0"/>
              <a:t>đề</a:t>
            </a:r>
            <a:r>
              <a:rPr lang="en-US" sz="2400" dirty="0" smtClean="0"/>
              <a:t> </a:t>
            </a:r>
            <a:r>
              <a:rPr lang="en-US" sz="2400" dirty="0" err="1" smtClean="0"/>
              <a:t>xuất</a:t>
            </a:r>
            <a:r>
              <a:rPr lang="en-US" sz="2400" dirty="0" smtClean="0"/>
              <a:t> </a:t>
            </a:r>
            <a:r>
              <a:rPr lang="en-US" sz="2400" dirty="0" err="1" smtClean="0"/>
              <a:t>và</a:t>
            </a:r>
            <a:r>
              <a:rPr lang="en-US" sz="2400" dirty="0" smtClean="0"/>
              <a:t> do </a:t>
            </a:r>
            <a:r>
              <a:rPr lang="en-US" sz="2400" dirty="0" err="1" smtClean="0"/>
              <a:t>Thị</a:t>
            </a:r>
            <a:r>
              <a:rPr lang="en-US" sz="2400" dirty="0" smtClean="0"/>
              <a:t> </a:t>
            </a:r>
            <a:r>
              <a:rPr lang="en-US" sz="2400" dirty="0" err="1" smtClean="0"/>
              <a:t>trưởng</a:t>
            </a:r>
            <a:r>
              <a:rPr lang="en-US" sz="2400" dirty="0" smtClean="0"/>
              <a:t> </a:t>
            </a:r>
            <a:r>
              <a:rPr lang="en-US" sz="2400" dirty="0" err="1" smtClean="0"/>
              <a:t>quyết</a:t>
            </a:r>
            <a:r>
              <a:rPr lang="en-US" sz="2400" dirty="0" smtClean="0"/>
              <a:t> </a:t>
            </a:r>
            <a:r>
              <a:rPr lang="en-US" sz="2400" dirty="0" err="1" smtClean="0"/>
              <a:t>định</a:t>
            </a:r>
            <a:endParaRPr lang="en-US" sz="2400" dirty="0" smtClean="0"/>
          </a:p>
          <a:p>
            <a:r>
              <a:rPr lang="en-US" sz="2400" dirty="0" err="1" smtClean="0"/>
              <a:t>Huy</a:t>
            </a:r>
            <a:r>
              <a:rPr lang="en-US" sz="2400" dirty="0" smtClean="0"/>
              <a:t> </a:t>
            </a:r>
            <a:r>
              <a:rPr lang="en-US" sz="2400" dirty="0" err="1" smtClean="0"/>
              <a:t>động</a:t>
            </a:r>
            <a:r>
              <a:rPr lang="en-US" sz="2400" dirty="0" smtClean="0"/>
              <a:t> </a:t>
            </a:r>
            <a:r>
              <a:rPr lang="en-US" sz="2400" dirty="0" err="1" smtClean="0"/>
              <a:t>đóng</a:t>
            </a:r>
            <a:r>
              <a:rPr lang="en-US" sz="2400" dirty="0" smtClean="0"/>
              <a:t> </a:t>
            </a:r>
            <a:r>
              <a:rPr lang="en-US" sz="2400" dirty="0" err="1" smtClean="0"/>
              <a:t>góp</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dân</a:t>
            </a:r>
            <a:r>
              <a:rPr lang="en-US" sz="2400" dirty="0" smtClean="0"/>
              <a:t> </a:t>
            </a:r>
            <a:r>
              <a:rPr lang="en-US" sz="2400" dirty="0" err="1" smtClean="0"/>
              <a:t>và</a:t>
            </a:r>
            <a:r>
              <a:rPr lang="en-US" sz="2400" dirty="0" smtClean="0"/>
              <a:t> </a:t>
            </a:r>
            <a:r>
              <a:rPr lang="en-US" sz="2400" dirty="0" err="1" smtClean="0"/>
              <a:t>hỗ</a:t>
            </a:r>
            <a:r>
              <a:rPr lang="en-US" sz="2400" dirty="0" smtClean="0"/>
              <a:t> </a:t>
            </a:r>
            <a:r>
              <a:rPr lang="en-US" sz="2400" dirty="0" err="1" smtClean="0"/>
              <a:t>trợ</a:t>
            </a:r>
            <a:r>
              <a:rPr lang="en-US" sz="2400" dirty="0" smtClean="0"/>
              <a:t> </a:t>
            </a:r>
            <a:r>
              <a:rPr lang="en-US" sz="2400" dirty="0" err="1" smtClean="0"/>
              <a:t>của</a:t>
            </a:r>
            <a:r>
              <a:rPr lang="en-US" sz="2400" dirty="0" smtClean="0"/>
              <a:t> </a:t>
            </a:r>
            <a:r>
              <a:rPr lang="en-US" sz="2400" dirty="0" err="1" smtClean="0"/>
              <a:t>Nhà</a:t>
            </a:r>
            <a:r>
              <a:rPr lang="en-US" sz="2400" dirty="0" smtClean="0"/>
              <a:t> </a:t>
            </a:r>
            <a:r>
              <a:rPr lang="en-US" sz="2400" dirty="0" err="1" smtClean="0"/>
              <a:t>nước</a:t>
            </a:r>
            <a:r>
              <a:rPr lang="en-US" sz="2400" dirty="0" smtClean="0"/>
              <a:t> (</a:t>
            </a:r>
            <a:r>
              <a:rPr lang="en-US" sz="2400" dirty="0" err="1" smtClean="0"/>
              <a:t>hiện</a:t>
            </a:r>
            <a:r>
              <a:rPr lang="en-US" sz="2400" dirty="0" smtClean="0"/>
              <a:t> </a:t>
            </a:r>
            <a:r>
              <a:rPr lang="en-US" sz="2400" dirty="0" err="1" smtClean="0"/>
              <a:t>vật</a:t>
            </a:r>
            <a:r>
              <a:rPr lang="en-US" sz="2400" dirty="0" smtClean="0"/>
              <a:t>, </a:t>
            </a:r>
            <a:r>
              <a:rPr lang="en-US" sz="2400" dirty="0" err="1" smtClean="0"/>
              <a:t>vốn</a:t>
            </a:r>
            <a:r>
              <a:rPr lang="en-US" sz="2400" dirty="0" smtClean="0"/>
              <a:t>, CN)</a:t>
            </a:r>
          </a:p>
          <a:p>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hạng</a:t>
            </a:r>
            <a:r>
              <a:rPr lang="en-US" sz="2400" dirty="0" smtClean="0">
                <a:solidFill>
                  <a:srgbClr val="FF0000"/>
                </a:solidFill>
              </a:rPr>
              <a:t> </a:t>
            </a:r>
            <a:r>
              <a:rPr lang="en-US" sz="2400" dirty="0" err="1" smtClean="0">
                <a:solidFill>
                  <a:srgbClr val="FF0000"/>
                </a:solidFill>
              </a:rPr>
              <a:t>mục</a:t>
            </a:r>
            <a:r>
              <a:rPr lang="en-US" sz="2400" dirty="0" smtClean="0">
                <a:solidFill>
                  <a:srgbClr val="FF0000"/>
                </a:solidFill>
              </a:rPr>
              <a:t> </a:t>
            </a:r>
            <a:r>
              <a:rPr lang="en-US" sz="2400" dirty="0" err="1" smtClean="0">
                <a:solidFill>
                  <a:srgbClr val="FF0000"/>
                </a:solidFill>
              </a:rPr>
              <a:t>ưu</a:t>
            </a:r>
            <a:r>
              <a:rPr lang="en-US" sz="2400" dirty="0" smtClean="0">
                <a:solidFill>
                  <a:srgbClr val="FF0000"/>
                </a:solidFill>
              </a:rPr>
              <a:t> </a:t>
            </a:r>
            <a:r>
              <a:rPr lang="en-US" sz="2400" dirty="0" err="1" smtClean="0">
                <a:solidFill>
                  <a:srgbClr val="FF0000"/>
                </a:solidFill>
              </a:rPr>
              <a:t>tiên</a:t>
            </a:r>
            <a:r>
              <a:rPr lang="en-US" sz="2400" dirty="0" smtClean="0">
                <a:solidFill>
                  <a:srgbClr val="FF0000"/>
                </a:solidFill>
              </a:rPr>
              <a:t>: </a:t>
            </a:r>
            <a:r>
              <a:rPr lang="en-US" sz="2400" dirty="0" err="1" smtClean="0">
                <a:solidFill>
                  <a:srgbClr val="FF0000"/>
                </a:solidFill>
              </a:rPr>
              <a:t>văn</a:t>
            </a:r>
            <a:r>
              <a:rPr lang="en-US" sz="2400" dirty="0" smtClean="0">
                <a:solidFill>
                  <a:srgbClr val="FF0000"/>
                </a:solidFill>
              </a:rPr>
              <a:t> </a:t>
            </a:r>
            <a:r>
              <a:rPr lang="en-US" sz="2400" dirty="0" err="1" smtClean="0">
                <a:solidFill>
                  <a:srgbClr val="FF0000"/>
                </a:solidFill>
              </a:rPr>
              <a:t>hóa</a:t>
            </a:r>
            <a:r>
              <a:rPr lang="en-US" sz="2400" dirty="0" smtClean="0">
                <a:solidFill>
                  <a:srgbClr val="FF0000"/>
                </a:solidFill>
              </a:rPr>
              <a:t>, </a:t>
            </a:r>
            <a:r>
              <a:rPr lang="en-US" sz="2400" dirty="0" err="1" smtClean="0">
                <a:solidFill>
                  <a:srgbClr val="FF0000"/>
                </a:solidFill>
              </a:rPr>
              <a:t>giáo</a:t>
            </a:r>
            <a:r>
              <a:rPr lang="en-US" sz="2400" dirty="0" smtClean="0">
                <a:solidFill>
                  <a:srgbClr val="FF0000"/>
                </a:solidFill>
              </a:rPr>
              <a:t> </a:t>
            </a:r>
            <a:r>
              <a:rPr lang="en-US" sz="2400" dirty="0" err="1" smtClean="0">
                <a:solidFill>
                  <a:srgbClr val="FF0000"/>
                </a:solidFill>
              </a:rPr>
              <a:t>dục</a:t>
            </a:r>
            <a:r>
              <a:rPr lang="en-US" sz="2400" dirty="0" smtClean="0">
                <a:solidFill>
                  <a:srgbClr val="FF0000"/>
                </a:solidFill>
              </a:rPr>
              <a:t>, </a:t>
            </a:r>
            <a:r>
              <a:rPr lang="en-US" sz="2400" dirty="0" err="1" smtClean="0">
                <a:solidFill>
                  <a:srgbClr val="FF0000"/>
                </a:solidFill>
              </a:rPr>
              <a:t>giải</a:t>
            </a:r>
            <a:r>
              <a:rPr lang="en-US" sz="2400" dirty="0" smtClean="0">
                <a:solidFill>
                  <a:srgbClr val="FF0000"/>
                </a:solidFill>
              </a:rPr>
              <a:t> </a:t>
            </a:r>
            <a:r>
              <a:rPr lang="en-US" sz="2400" dirty="0" err="1" smtClean="0">
                <a:solidFill>
                  <a:srgbClr val="FF0000"/>
                </a:solidFill>
              </a:rPr>
              <a:t>trí</a:t>
            </a:r>
            <a:r>
              <a:rPr lang="en-US" sz="2400" dirty="0" smtClean="0">
                <a:solidFill>
                  <a:srgbClr val="FF0000"/>
                </a:solidFill>
              </a:rPr>
              <a:t>, y </a:t>
            </a:r>
            <a:r>
              <a:rPr lang="en-US" sz="2400" dirty="0" err="1" smtClean="0">
                <a:solidFill>
                  <a:srgbClr val="FF0000"/>
                </a:solidFill>
              </a:rPr>
              <a:t>tế</a:t>
            </a:r>
            <a:r>
              <a:rPr lang="en-US" sz="2400" dirty="0" smtClean="0">
                <a:solidFill>
                  <a:srgbClr val="FF0000"/>
                </a:solidFill>
              </a:rPr>
              <a:t>, </a:t>
            </a:r>
            <a:r>
              <a:rPr lang="en-US" sz="2400" dirty="0" err="1" smtClean="0">
                <a:solidFill>
                  <a:srgbClr val="FF0000"/>
                </a:solidFill>
              </a:rPr>
              <a:t>vườn</a:t>
            </a:r>
            <a:r>
              <a:rPr lang="en-US" sz="2400" dirty="0" smtClean="0">
                <a:solidFill>
                  <a:srgbClr val="FF0000"/>
                </a:solidFill>
              </a:rPr>
              <a:t> </a:t>
            </a:r>
            <a:r>
              <a:rPr lang="en-US" sz="2400" dirty="0" err="1" smtClean="0">
                <a:solidFill>
                  <a:srgbClr val="FF0000"/>
                </a:solidFill>
              </a:rPr>
              <a:t>ươm</a:t>
            </a:r>
            <a:r>
              <a:rPr lang="en-US" sz="2400" dirty="0" smtClean="0">
                <a:solidFill>
                  <a:srgbClr val="FF0000"/>
                </a:solidFill>
              </a:rPr>
              <a:t> DN</a:t>
            </a:r>
          </a:p>
          <a:p>
            <a:pPr marL="514350" indent="-514350">
              <a:buFont typeface="+mj-lt"/>
              <a:buAutoNum type="arabicParenR"/>
            </a:pPr>
            <a:endParaRPr lang="en-US" sz="2400" dirty="0" smtClean="0"/>
          </a:p>
        </p:txBody>
      </p:sp>
    </p:spTree>
    <p:extLst>
      <p:ext uri="{BB962C8B-B14F-4D97-AF65-F5344CB8AC3E}">
        <p14:creationId xmlns:p14="http://schemas.microsoft.com/office/powerpoint/2010/main" val="80003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3400" y="1828800"/>
            <a:ext cx="80772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10613" y="152400"/>
            <a:ext cx="8915400" cy="1143000"/>
          </a:xfrm>
        </p:spPr>
        <p:txBody>
          <a:bodyPr>
            <a:normAutofit fontScale="90000"/>
          </a:bodyPr>
          <a:lstStyle/>
          <a:p>
            <a:r>
              <a:rPr lang="en-US" dirty="0" err="1" smtClean="0"/>
              <a:t>Hỗ</a:t>
            </a:r>
            <a:r>
              <a:rPr lang="en-US" dirty="0" smtClean="0"/>
              <a:t> </a:t>
            </a:r>
            <a:r>
              <a:rPr lang="en-US" dirty="0" err="1" smtClean="0"/>
              <a:t>trợ</a:t>
            </a:r>
            <a:r>
              <a:rPr lang="en-US" dirty="0" smtClean="0"/>
              <a:t> </a:t>
            </a:r>
            <a:r>
              <a:rPr lang="en-US" dirty="0" err="1" smtClean="0"/>
              <a:t>tiền</a:t>
            </a:r>
            <a:r>
              <a:rPr lang="en-US" dirty="0" smtClean="0"/>
              <a:t> </a:t>
            </a:r>
            <a:r>
              <a:rPr lang="en-US" dirty="0" err="1" smtClean="0"/>
              <a:t>mặt</a:t>
            </a:r>
            <a:r>
              <a:rPr lang="en-US" dirty="0" smtClean="0"/>
              <a:t> </a:t>
            </a:r>
            <a:r>
              <a:rPr lang="en-US" dirty="0" err="1" smtClean="0"/>
              <a:t>có</a:t>
            </a:r>
            <a:r>
              <a:rPr lang="en-US" dirty="0" smtClean="0"/>
              <a:t> </a:t>
            </a:r>
            <a:r>
              <a:rPr lang="en-US" dirty="0" err="1" smtClean="0"/>
              <a:t>điều</a:t>
            </a:r>
            <a:r>
              <a:rPr lang="en-US" dirty="0" smtClean="0"/>
              <a:t> </a:t>
            </a:r>
            <a:r>
              <a:rPr lang="en-US" dirty="0" err="1" smtClean="0"/>
              <a:t>kiện</a:t>
            </a:r>
            <a:r>
              <a:rPr lang="en-US" dirty="0" smtClean="0"/>
              <a:t>: </a:t>
            </a:r>
            <a:br>
              <a:rPr lang="en-US" dirty="0" smtClean="0"/>
            </a:br>
            <a:r>
              <a:rPr lang="en-US" dirty="0" err="1" smtClean="0"/>
              <a:t>Nâng</a:t>
            </a:r>
            <a:r>
              <a:rPr lang="en-US" dirty="0" smtClean="0"/>
              <a:t> </a:t>
            </a:r>
            <a:r>
              <a:rPr lang="en-US" dirty="0" err="1" smtClean="0"/>
              <a:t>cao</a:t>
            </a:r>
            <a:r>
              <a:rPr lang="en-US" dirty="0" smtClean="0"/>
              <a:t> </a:t>
            </a:r>
            <a:r>
              <a:rPr lang="en-US" dirty="0" err="1" smtClean="0"/>
              <a:t>năng</a:t>
            </a:r>
            <a:r>
              <a:rPr lang="en-US" dirty="0" smtClean="0"/>
              <a:t> </a:t>
            </a:r>
            <a:r>
              <a:rPr lang="en-US" dirty="0" err="1" smtClean="0"/>
              <a:t>lực</a:t>
            </a:r>
            <a:r>
              <a:rPr lang="en-US" dirty="0" smtClean="0"/>
              <a:t>, </a:t>
            </a:r>
            <a:r>
              <a:rPr lang="en-US" dirty="0" err="1" smtClean="0"/>
              <a:t>tự</a:t>
            </a:r>
            <a:r>
              <a:rPr lang="en-US" dirty="0" smtClean="0"/>
              <a:t> </a:t>
            </a:r>
            <a:r>
              <a:rPr lang="en-US" dirty="0" err="1" smtClean="0"/>
              <a:t>chủ</a:t>
            </a:r>
            <a:endParaRPr lang="en-US" dirty="0"/>
          </a:p>
        </p:txBody>
      </p:sp>
      <p:sp>
        <p:nvSpPr>
          <p:cNvPr id="3" name="Content Placeholder 2"/>
          <p:cNvSpPr>
            <a:spLocks noGrp="1"/>
          </p:cNvSpPr>
          <p:nvPr>
            <p:ph idx="1"/>
          </p:nvPr>
        </p:nvSpPr>
        <p:spPr>
          <a:xfrm>
            <a:off x="720213" y="2143432"/>
            <a:ext cx="1752600" cy="609600"/>
          </a:xfrm>
        </p:spPr>
        <p:style>
          <a:lnRef idx="2">
            <a:schemeClr val="accent1"/>
          </a:lnRef>
          <a:fillRef idx="1">
            <a:schemeClr val="lt1"/>
          </a:fillRef>
          <a:effectRef idx="0">
            <a:schemeClr val="accent1"/>
          </a:effectRef>
          <a:fontRef idx="minor">
            <a:schemeClr val="dk1"/>
          </a:fontRef>
        </p:style>
        <p:txBody>
          <a:bodyPr anchor="ctr">
            <a:normAutofit/>
          </a:bodyPr>
          <a:lstStyle/>
          <a:p>
            <a:pPr marL="0" indent="0" algn="ctr">
              <a:buNone/>
            </a:pPr>
            <a:r>
              <a:rPr lang="en-US" sz="2400" smtClean="0"/>
              <a:t>Ngân sách</a:t>
            </a:r>
            <a:endParaRPr lang="en-US" sz="2400"/>
          </a:p>
        </p:txBody>
      </p:sp>
      <p:sp>
        <p:nvSpPr>
          <p:cNvPr id="4" name="Content Placeholder 2"/>
          <p:cNvSpPr txBox="1">
            <a:spLocks/>
          </p:cNvSpPr>
          <p:nvPr/>
        </p:nvSpPr>
        <p:spPr>
          <a:xfrm>
            <a:off x="6663813" y="2133600"/>
            <a:ext cx="1752600" cy="6096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400" smtClean="0"/>
              <a:t>Người nghèo</a:t>
            </a:r>
            <a:endParaRPr lang="en-US" sz="2400"/>
          </a:p>
        </p:txBody>
      </p:sp>
      <p:cxnSp>
        <p:nvCxnSpPr>
          <p:cNvPr id="13" name="Straight Arrow Connector 12"/>
          <p:cNvCxnSpPr>
            <a:stCxn id="3" idx="3"/>
            <a:endCxn id="4" idx="1"/>
          </p:cNvCxnSpPr>
          <p:nvPr/>
        </p:nvCxnSpPr>
        <p:spPr>
          <a:xfrm flipV="1">
            <a:off x="2472813" y="2438400"/>
            <a:ext cx="4191000" cy="9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34813" y="1828800"/>
            <a:ext cx="3048000" cy="646331"/>
          </a:xfrm>
          <a:prstGeom prst="rect">
            <a:avLst/>
          </a:prstGeom>
          <a:noFill/>
        </p:spPr>
        <p:txBody>
          <a:bodyPr wrap="square" rtlCol="0">
            <a:spAutoFit/>
          </a:bodyPr>
          <a:lstStyle/>
          <a:p>
            <a:r>
              <a:rPr lang="en-US" smtClean="0"/>
              <a:t>Điều kiện: Cho con cái đi học và khám chữa bệnh đầy đủ</a:t>
            </a:r>
            <a:endParaRPr lang="en-US"/>
          </a:p>
        </p:txBody>
      </p:sp>
      <p:sp>
        <p:nvSpPr>
          <p:cNvPr id="15" name="Down Arrow 14"/>
          <p:cNvSpPr/>
          <p:nvPr/>
        </p:nvSpPr>
        <p:spPr>
          <a:xfrm>
            <a:off x="4263513" y="2590800"/>
            <a:ext cx="609600" cy="6858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2015613" y="3276600"/>
            <a:ext cx="22479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smtClean="0"/>
              <a:t>Tác động ngắn hạn: có tiền để chi phí cho cuộc sống</a:t>
            </a:r>
            <a:endParaRPr lang="en-US" sz="2000"/>
          </a:p>
        </p:txBody>
      </p:sp>
      <p:sp>
        <p:nvSpPr>
          <p:cNvPr id="17" name="Rectangle 16"/>
          <p:cNvSpPr/>
          <p:nvPr/>
        </p:nvSpPr>
        <p:spPr>
          <a:xfrm>
            <a:off x="4838700" y="3276600"/>
            <a:ext cx="22479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smtClean="0"/>
              <a:t>Tác động dài hạn: phát triển con người</a:t>
            </a:r>
            <a:endParaRPr lang="en-US" sz="2000"/>
          </a:p>
        </p:txBody>
      </p:sp>
      <p:sp>
        <p:nvSpPr>
          <p:cNvPr id="6" name="TextBox 5"/>
          <p:cNvSpPr txBox="1"/>
          <p:nvPr/>
        </p:nvSpPr>
        <p:spPr>
          <a:xfrm>
            <a:off x="152400" y="4724400"/>
            <a:ext cx="8839200" cy="1938992"/>
          </a:xfrm>
          <a:prstGeom prst="rect">
            <a:avLst/>
          </a:prstGeom>
          <a:noFill/>
        </p:spPr>
        <p:txBody>
          <a:bodyPr wrap="square" rtlCol="0">
            <a:spAutoFit/>
          </a:bodyPr>
          <a:lstStyle/>
          <a:p>
            <a:pPr marL="342900" indent="-342900">
              <a:buFont typeface="Arial" pitchFamily="34" charset="0"/>
              <a:buChar char="•"/>
            </a:pPr>
            <a:r>
              <a:rPr lang="fr-FR" sz="2400" dirty="0" err="1" smtClean="0"/>
              <a:t>Tiền</a:t>
            </a:r>
            <a:r>
              <a:rPr lang="fr-FR" sz="2400" dirty="0" smtClean="0"/>
              <a:t> </a:t>
            </a:r>
            <a:r>
              <a:rPr lang="fr-FR" sz="2400" dirty="0" err="1"/>
              <a:t>mặt</a:t>
            </a:r>
            <a:r>
              <a:rPr lang="fr-FR" sz="2400" dirty="0"/>
              <a:t> </a:t>
            </a:r>
            <a:r>
              <a:rPr lang="fr-FR" sz="2400" dirty="0" err="1"/>
              <a:t>được</a:t>
            </a:r>
            <a:r>
              <a:rPr lang="fr-FR" sz="2400" dirty="0"/>
              <a:t> chi </a:t>
            </a:r>
            <a:r>
              <a:rPr lang="fr-FR" sz="2400" dirty="0" err="1"/>
              <a:t>trả</a:t>
            </a:r>
            <a:r>
              <a:rPr lang="fr-FR" sz="2400" dirty="0"/>
              <a:t> </a:t>
            </a:r>
            <a:r>
              <a:rPr lang="fr-FR" sz="2400" dirty="0" err="1"/>
              <a:t>trực</a:t>
            </a:r>
            <a:r>
              <a:rPr lang="fr-FR" sz="2400" dirty="0"/>
              <a:t> </a:t>
            </a:r>
            <a:r>
              <a:rPr lang="fr-FR" sz="2400" dirty="0" err="1"/>
              <a:t>tiếp</a:t>
            </a:r>
            <a:r>
              <a:rPr lang="fr-FR" sz="2400" dirty="0"/>
              <a:t> </a:t>
            </a:r>
            <a:r>
              <a:rPr lang="fr-FR" sz="2400" dirty="0" err="1"/>
              <a:t>từ</a:t>
            </a:r>
            <a:r>
              <a:rPr lang="fr-FR" sz="2400" dirty="0"/>
              <a:t> </a:t>
            </a:r>
            <a:r>
              <a:rPr lang="fr-FR" sz="2400" dirty="0" err="1"/>
              <a:t>chính</a:t>
            </a:r>
            <a:r>
              <a:rPr lang="fr-FR" sz="2400" dirty="0"/>
              <a:t> </a:t>
            </a:r>
            <a:r>
              <a:rPr lang="fr-FR" sz="2400" dirty="0" err="1"/>
              <a:t>phủ</a:t>
            </a:r>
            <a:r>
              <a:rPr lang="fr-FR" sz="2400" dirty="0"/>
              <a:t> </a:t>
            </a:r>
            <a:r>
              <a:rPr lang="fr-FR" sz="2400" dirty="0" err="1" smtClean="0"/>
              <a:t>cho</a:t>
            </a:r>
            <a:r>
              <a:rPr lang="fr-FR" sz="2400" dirty="0" smtClean="0"/>
              <a:t> </a:t>
            </a:r>
            <a:r>
              <a:rPr lang="fr-FR" sz="2400" dirty="0" err="1" smtClean="0"/>
              <a:t>các</a:t>
            </a:r>
            <a:r>
              <a:rPr lang="fr-FR" sz="2400" dirty="0" smtClean="0"/>
              <a:t> </a:t>
            </a:r>
            <a:r>
              <a:rPr lang="fr-FR" sz="2400" dirty="0" err="1" smtClean="0"/>
              <a:t>bà</a:t>
            </a:r>
            <a:r>
              <a:rPr lang="fr-FR" sz="2400" dirty="0" smtClean="0"/>
              <a:t> </a:t>
            </a:r>
            <a:r>
              <a:rPr lang="fr-FR" sz="2400" dirty="0" err="1" smtClean="0"/>
              <a:t>mẹ</a:t>
            </a:r>
            <a:endParaRPr lang="en-US" sz="2400" dirty="0"/>
          </a:p>
          <a:p>
            <a:pPr marL="342900" indent="-342900">
              <a:buFont typeface="Arial" pitchFamily="34" charset="0"/>
              <a:buChar char="•"/>
            </a:pPr>
            <a:r>
              <a:rPr lang="fr-FR" sz="2400" dirty="0" err="1" smtClean="0"/>
              <a:t>Lựa</a:t>
            </a:r>
            <a:r>
              <a:rPr lang="fr-FR" sz="2400" dirty="0" smtClean="0"/>
              <a:t> </a:t>
            </a:r>
            <a:r>
              <a:rPr lang="fr-FR" sz="2400" dirty="0" err="1"/>
              <a:t>chọn</a:t>
            </a:r>
            <a:r>
              <a:rPr lang="fr-FR" sz="2400" dirty="0"/>
              <a:t> </a:t>
            </a:r>
            <a:r>
              <a:rPr lang="fr-FR" sz="2400" dirty="0" err="1"/>
              <a:t>nghiêm</a:t>
            </a:r>
            <a:r>
              <a:rPr lang="fr-FR" sz="2400" dirty="0"/>
              <a:t> </a:t>
            </a:r>
            <a:r>
              <a:rPr lang="fr-FR" sz="2400" dirty="0" err="1"/>
              <a:t>ngặt</a:t>
            </a:r>
            <a:r>
              <a:rPr lang="fr-FR" sz="2400" dirty="0"/>
              <a:t> </a:t>
            </a:r>
            <a:r>
              <a:rPr lang="fr-FR" sz="2400" dirty="0" err="1"/>
              <a:t>những</a:t>
            </a:r>
            <a:r>
              <a:rPr lang="fr-FR" sz="2400" dirty="0"/>
              <a:t> </a:t>
            </a:r>
            <a:r>
              <a:rPr lang="fr-FR" sz="2400" dirty="0" err="1"/>
              <a:t>người</a:t>
            </a:r>
            <a:r>
              <a:rPr lang="fr-FR" sz="2400" dirty="0"/>
              <a:t> </a:t>
            </a:r>
            <a:r>
              <a:rPr lang="fr-FR" sz="2400" dirty="0" err="1"/>
              <a:t>được</a:t>
            </a:r>
            <a:r>
              <a:rPr lang="fr-FR" sz="2400" dirty="0"/>
              <a:t> </a:t>
            </a:r>
            <a:r>
              <a:rPr lang="fr-FR" sz="2400" dirty="0" err="1"/>
              <a:t>hỗ</a:t>
            </a:r>
            <a:r>
              <a:rPr lang="fr-FR" sz="2400" dirty="0"/>
              <a:t> </a:t>
            </a:r>
            <a:r>
              <a:rPr lang="fr-FR" sz="2400" dirty="0" err="1"/>
              <a:t>trợ</a:t>
            </a:r>
            <a:r>
              <a:rPr lang="fr-FR" sz="2400" dirty="0"/>
              <a:t> </a:t>
            </a:r>
            <a:r>
              <a:rPr lang="fr-FR" sz="2400" dirty="0" err="1"/>
              <a:t>dựa</a:t>
            </a:r>
            <a:r>
              <a:rPr lang="fr-FR" sz="2400" dirty="0"/>
              <a:t> </a:t>
            </a:r>
            <a:r>
              <a:rPr lang="fr-FR" sz="2400" dirty="0" err="1"/>
              <a:t>trên</a:t>
            </a:r>
            <a:r>
              <a:rPr lang="fr-FR" sz="2400" dirty="0"/>
              <a:t> </a:t>
            </a:r>
            <a:r>
              <a:rPr lang="fr-FR" sz="2400" dirty="0" err="1"/>
              <a:t>các</a:t>
            </a:r>
            <a:r>
              <a:rPr lang="fr-FR" sz="2400" dirty="0"/>
              <a:t> </a:t>
            </a:r>
            <a:r>
              <a:rPr lang="fr-FR" sz="2400" dirty="0" err="1"/>
              <a:t>yếu</a:t>
            </a:r>
            <a:r>
              <a:rPr lang="fr-FR" sz="2400" dirty="0"/>
              <a:t> </a:t>
            </a:r>
            <a:r>
              <a:rPr lang="fr-FR" sz="2400" dirty="0" err="1"/>
              <a:t>tố</a:t>
            </a:r>
            <a:r>
              <a:rPr lang="fr-FR" sz="2400" dirty="0"/>
              <a:t> </a:t>
            </a:r>
            <a:r>
              <a:rPr lang="fr-FR" sz="2400" dirty="0" err="1"/>
              <a:t>địa</a:t>
            </a:r>
            <a:r>
              <a:rPr lang="fr-FR" sz="2400" dirty="0"/>
              <a:t> </a:t>
            </a:r>
            <a:r>
              <a:rPr lang="fr-FR" sz="2400" dirty="0" err="1"/>
              <a:t>lý</a:t>
            </a:r>
            <a:r>
              <a:rPr lang="fr-FR" sz="2400" dirty="0"/>
              <a:t> </a:t>
            </a:r>
            <a:r>
              <a:rPr lang="fr-FR" sz="2400" dirty="0" err="1"/>
              <a:t>và</a:t>
            </a:r>
            <a:r>
              <a:rPr lang="fr-FR" sz="2400" dirty="0"/>
              <a:t> </a:t>
            </a:r>
            <a:r>
              <a:rPr lang="fr-FR" sz="2400" dirty="0" err="1"/>
              <a:t>kinh</a:t>
            </a:r>
            <a:r>
              <a:rPr lang="fr-FR" sz="2400" dirty="0"/>
              <a:t> </a:t>
            </a:r>
            <a:r>
              <a:rPr lang="fr-FR" sz="2400" dirty="0" err="1"/>
              <a:t>tế</a:t>
            </a:r>
            <a:r>
              <a:rPr lang="fr-FR" sz="2400" dirty="0"/>
              <a:t> - </a:t>
            </a:r>
            <a:r>
              <a:rPr lang="fr-FR" sz="2400" dirty="0" err="1"/>
              <a:t>xã</a:t>
            </a:r>
            <a:r>
              <a:rPr lang="fr-FR" sz="2400" dirty="0"/>
              <a:t> </a:t>
            </a:r>
            <a:r>
              <a:rPr lang="fr-FR" sz="2400" dirty="0" err="1"/>
              <a:t>hội</a:t>
            </a:r>
            <a:r>
              <a:rPr lang="fr-FR" sz="2400" dirty="0" smtClean="0"/>
              <a:t>.</a:t>
            </a:r>
          </a:p>
          <a:p>
            <a:pPr marL="342900" indent="-342900">
              <a:buFont typeface="Arial" pitchFamily="34" charset="0"/>
              <a:buChar char="•"/>
            </a:pPr>
            <a:r>
              <a:rPr lang="en-US" sz="2400" dirty="0" smtClean="0"/>
              <a:t>GS &amp;ĐG </a:t>
            </a:r>
            <a:r>
              <a:rPr lang="en-US" sz="2400" dirty="0" err="1" smtClean="0"/>
              <a:t>chặt</a:t>
            </a:r>
            <a:r>
              <a:rPr lang="en-US" sz="2400" dirty="0" smtClean="0"/>
              <a:t> </a:t>
            </a:r>
            <a:r>
              <a:rPr lang="en-US" sz="2400" dirty="0" err="1" smtClean="0"/>
              <a:t>chẽ</a:t>
            </a:r>
            <a:r>
              <a:rPr lang="en-US" sz="2400" dirty="0" smtClean="0"/>
              <a:t>, </a:t>
            </a:r>
            <a:r>
              <a:rPr lang="en-US" sz="2400" dirty="0" err="1" smtClean="0"/>
              <a:t>tập</a:t>
            </a:r>
            <a:r>
              <a:rPr lang="en-US" sz="2400" dirty="0" smtClean="0"/>
              <a:t> </a:t>
            </a:r>
            <a:r>
              <a:rPr lang="en-US" sz="2400" dirty="0" err="1" smtClean="0"/>
              <a:t>trung</a:t>
            </a:r>
            <a:r>
              <a:rPr lang="en-US" sz="2400" dirty="0" smtClean="0"/>
              <a:t> </a:t>
            </a:r>
            <a:r>
              <a:rPr lang="en-US" sz="2400" dirty="0" err="1" smtClean="0"/>
              <a:t>vào</a:t>
            </a:r>
            <a:r>
              <a:rPr lang="en-US" sz="2400" dirty="0" smtClean="0"/>
              <a:t> </a:t>
            </a:r>
            <a:r>
              <a:rPr lang="en-US" sz="2400" dirty="0" err="1" smtClean="0"/>
              <a:t>các</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fr-FR" sz="2400" dirty="0" err="1" smtClean="0"/>
              <a:t>giảm</a:t>
            </a:r>
            <a:r>
              <a:rPr lang="fr-FR" sz="2400" dirty="0" smtClean="0"/>
              <a:t> </a:t>
            </a:r>
            <a:r>
              <a:rPr lang="fr-FR" sz="2400" dirty="0" err="1"/>
              <a:t>nghèo</a:t>
            </a:r>
            <a:r>
              <a:rPr lang="fr-FR" sz="2400" dirty="0"/>
              <a:t>, </a:t>
            </a:r>
            <a:r>
              <a:rPr lang="fr-FR" sz="2400" dirty="0" err="1"/>
              <a:t>sức</a:t>
            </a:r>
            <a:r>
              <a:rPr lang="fr-FR" sz="2400" dirty="0"/>
              <a:t> </a:t>
            </a:r>
            <a:r>
              <a:rPr lang="fr-FR" sz="2400" dirty="0" err="1"/>
              <a:t>khoẻ</a:t>
            </a:r>
            <a:r>
              <a:rPr lang="fr-FR" sz="2400" dirty="0"/>
              <a:t>, </a:t>
            </a:r>
            <a:r>
              <a:rPr lang="fr-FR" sz="2400" dirty="0" err="1"/>
              <a:t>dinh</a:t>
            </a:r>
            <a:r>
              <a:rPr lang="fr-FR" sz="2400" dirty="0"/>
              <a:t> </a:t>
            </a:r>
            <a:r>
              <a:rPr lang="fr-FR" sz="2400" dirty="0" err="1"/>
              <a:t>dưỡng</a:t>
            </a:r>
            <a:r>
              <a:rPr lang="fr-FR" sz="2400" dirty="0"/>
              <a:t> </a:t>
            </a:r>
            <a:r>
              <a:rPr lang="fr-FR" sz="2400" dirty="0" err="1"/>
              <a:t>và</a:t>
            </a:r>
            <a:r>
              <a:rPr lang="fr-FR" sz="2400" dirty="0"/>
              <a:t> </a:t>
            </a:r>
            <a:r>
              <a:rPr lang="fr-FR" sz="2400" dirty="0" err="1"/>
              <a:t>giáo</a:t>
            </a:r>
            <a:r>
              <a:rPr lang="fr-FR" sz="2400" dirty="0"/>
              <a:t> </a:t>
            </a:r>
            <a:r>
              <a:rPr lang="fr-FR" sz="2400" dirty="0" err="1"/>
              <a:t>dục</a:t>
            </a:r>
            <a:r>
              <a:rPr lang="fr-FR" sz="2400" dirty="0"/>
              <a:t> </a:t>
            </a:r>
            <a:r>
              <a:rPr lang="fr-FR" sz="2400" dirty="0" err="1"/>
              <a:t>cho</a:t>
            </a:r>
            <a:r>
              <a:rPr lang="fr-FR" sz="2400" dirty="0"/>
              <a:t> </a:t>
            </a:r>
            <a:r>
              <a:rPr lang="fr-FR" sz="2400" dirty="0" err="1"/>
              <a:t>trẻ</a:t>
            </a:r>
            <a:r>
              <a:rPr lang="fr-FR" sz="2400" dirty="0"/>
              <a:t> </a:t>
            </a:r>
            <a:r>
              <a:rPr lang="fr-FR" sz="2400" dirty="0" err="1"/>
              <a:t>em</a:t>
            </a:r>
            <a:r>
              <a:rPr lang="fr-FR" sz="2400" dirty="0"/>
              <a:t>.</a:t>
            </a:r>
            <a:endParaRPr lang="en-US" sz="2400" dirty="0"/>
          </a:p>
        </p:txBody>
      </p:sp>
    </p:spTree>
    <p:extLst>
      <p:ext uri="{BB962C8B-B14F-4D97-AF65-F5344CB8AC3E}">
        <p14:creationId xmlns:p14="http://schemas.microsoft.com/office/powerpoint/2010/main" val="43488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57200" y="274638"/>
            <a:ext cx="8229600" cy="639762"/>
          </a:xfrm>
        </p:spPr>
        <p:txBody>
          <a:bodyPr>
            <a:normAutofit fontScale="90000"/>
          </a:bodyPr>
          <a:lstStyle/>
          <a:p>
            <a:pPr eaLnBrk="1" hangingPunct="1"/>
            <a:r>
              <a:rPr lang="en-US" sz="4000" dirty="0" err="1" smtClean="0"/>
              <a:t>Tiếp</a:t>
            </a:r>
            <a:r>
              <a:rPr lang="en-US" sz="4000" dirty="0" smtClean="0"/>
              <a:t> </a:t>
            </a:r>
            <a:r>
              <a:rPr lang="en-US" sz="4000" dirty="0" err="1" smtClean="0"/>
              <a:t>cận</a:t>
            </a:r>
            <a:r>
              <a:rPr lang="en-US" sz="4000" dirty="0" smtClean="0"/>
              <a:t> ABCD</a:t>
            </a:r>
            <a:endParaRPr lang="en-US" sz="4000" dirty="0" smtClean="0"/>
          </a:p>
        </p:txBody>
      </p:sp>
      <p:grpSp>
        <p:nvGrpSpPr>
          <p:cNvPr id="2" name="Group 1"/>
          <p:cNvGrpSpPr/>
          <p:nvPr/>
        </p:nvGrpSpPr>
        <p:grpSpPr>
          <a:xfrm>
            <a:off x="1" y="1415284"/>
            <a:ext cx="6741369" cy="5345495"/>
            <a:chOff x="280988" y="1381125"/>
            <a:chExt cx="8034942" cy="5345495"/>
          </a:xfrm>
        </p:grpSpPr>
        <p:sp>
          <p:nvSpPr>
            <p:cNvPr id="16" name="Oval 15"/>
            <p:cNvSpPr/>
            <p:nvPr/>
          </p:nvSpPr>
          <p:spPr>
            <a:xfrm rot="20759989">
              <a:off x="4476750" y="2578100"/>
              <a:ext cx="1155700" cy="2138363"/>
            </a:xfrm>
            <a:prstGeom prst="ellipse">
              <a:avLst/>
            </a:prstGeom>
            <a:solidFill>
              <a:schemeClr val="accent3">
                <a:lumMod val="40000"/>
                <a:lumOff val="60000"/>
              </a:schemeClr>
            </a:solid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4" name="Oval 3"/>
            <p:cNvSpPr/>
            <p:nvPr/>
          </p:nvSpPr>
          <p:spPr>
            <a:xfrm rot="982726">
              <a:off x="1268413" y="2801938"/>
              <a:ext cx="1155700" cy="2138362"/>
            </a:xfrm>
            <a:prstGeom prst="ellipse">
              <a:avLst/>
            </a:prstGeom>
            <a:solidFill>
              <a:schemeClr val="accent3">
                <a:lumMod val="40000"/>
                <a:lumOff val="60000"/>
              </a:schemeClr>
            </a:solidFill>
            <a:ln w="28575">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309563" y="3151188"/>
              <a:ext cx="1287462" cy="793750"/>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Kỹ năng</a:t>
              </a:r>
            </a:p>
          </p:txBody>
        </p:sp>
        <p:sp>
          <p:nvSpPr>
            <p:cNvPr id="6" name="Oval 5"/>
            <p:cNvSpPr/>
            <p:nvPr/>
          </p:nvSpPr>
          <p:spPr>
            <a:xfrm>
              <a:off x="1677988" y="2452688"/>
              <a:ext cx="1289050" cy="792162"/>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Tổ chức</a:t>
              </a:r>
            </a:p>
          </p:txBody>
        </p:sp>
        <p:sp>
          <p:nvSpPr>
            <p:cNvPr id="7" name="Oval 6"/>
            <p:cNvSpPr/>
            <p:nvPr/>
          </p:nvSpPr>
          <p:spPr>
            <a:xfrm>
              <a:off x="280988" y="4194175"/>
              <a:ext cx="1287462" cy="793750"/>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Hạ tầng</a:t>
              </a:r>
            </a:p>
          </p:txBody>
        </p:sp>
        <p:sp>
          <p:nvSpPr>
            <p:cNvPr id="8" name="Oval 7"/>
            <p:cNvSpPr/>
            <p:nvPr/>
          </p:nvSpPr>
          <p:spPr>
            <a:xfrm>
              <a:off x="1787525" y="4364038"/>
              <a:ext cx="1512492" cy="792162"/>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dirty="0" err="1"/>
                <a:t>Tài</a:t>
              </a:r>
              <a:r>
                <a:rPr lang="en-US" dirty="0"/>
                <a:t> </a:t>
              </a:r>
              <a:r>
                <a:rPr lang="en-US" dirty="0" err="1"/>
                <a:t>nguyên</a:t>
              </a:r>
              <a:endParaRPr lang="en-US" dirty="0"/>
            </a:p>
          </p:txBody>
        </p:sp>
        <p:sp>
          <p:nvSpPr>
            <p:cNvPr id="9" name="Oval 8"/>
            <p:cNvSpPr/>
            <p:nvPr/>
          </p:nvSpPr>
          <p:spPr>
            <a:xfrm>
              <a:off x="1874838" y="3352800"/>
              <a:ext cx="1289050" cy="793750"/>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Tài chính</a:t>
              </a:r>
            </a:p>
          </p:txBody>
        </p:sp>
        <p:sp>
          <p:nvSpPr>
            <p:cNvPr id="10" name="Rounded Rectangle 9"/>
            <p:cNvSpPr/>
            <p:nvPr/>
          </p:nvSpPr>
          <p:spPr>
            <a:xfrm>
              <a:off x="924720" y="1751013"/>
              <a:ext cx="1777206" cy="6492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t>Nội</a:t>
              </a:r>
              <a:r>
                <a:rPr lang="en-US" sz="2000" b="1" dirty="0"/>
                <a:t> </a:t>
              </a:r>
              <a:r>
                <a:rPr lang="en-US" sz="2000" b="1" dirty="0" err="1"/>
                <a:t>lực</a:t>
              </a:r>
              <a:r>
                <a:rPr lang="en-US" sz="2000" b="1" dirty="0"/>
                <a:t> </a:t>
              </a:r>
              <a:r>
                <a:rPr lang="en-US" sz="2000" b="1" dirty="0" err="1"/>
                <a:t>cộng</a:t>
              </a:r>
              <a:r>
                <a:rPr lang="en-US" sz="2000" b="1" dirty="0"/>
                <a:t> </a:t>
              </a:r>
              <a:r>
                <a:rPr lang="en-US" sz="2000" b="1" dirty="0" err="1"/>
                <a:t>đồng</a:t>
              </a:r>
              <a:endParaRPr lang="en-US" sz="2000" b="1" dirty="0"/>
            </a:p>
          </p:txBody>
        </p:sp>
        <p:sp>
          <p:nvSpPr>
            <p:cNvPr id="11" name="Oval 10"/>
            <p:cNvSpPr/>
            <p:nvPr/>
          </p:nvSpPr>
          <p:spPr>
            <a:xfrm>
              <a:off x="3452812" y="3705225"/>
              <a:ext cx="1719263" cy="815975"/>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Chương trình, dự án</a:t>
              </a:r>
              <a:endParaRPr lang="en-US"/>
            </a:p>
          </p:txBody>
        </p:sp>
        <p:sp>
          <p:nvSpPr>
            <p:cNvPr id="12" name="Oval 11"/>
            <p:cNvSpPr/>
            <p:nvPr/>
          </p:nvSpPr>
          <p:spPr>
            <a:xfrm>
              <a:off x="3765550" y="2716213"/>
              <a:ext cx="1289050" cy="793750"/>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Hỗ trợ từ NTM</a:t>
              </a:r>
              <a:endParaRPr lang="en-US"/>
            </a:p>
          </p:txBody>
        </p:sp>
        <p:sp>
          <p:nvSpPr>
            <p:cNvPr id="13" name="Oval 12"/>
            <p:cNvSpPr/>
            <p:nvPr/>
          </p:nvSpPr>
          <p:spPr>
            <a:xfrm>
              <a:off x="5172075" y="2609849"/>
              <a:ext cx="1482725" cy="900113"/>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dirty="0"/>
                <a:t>Con </a:t>
              </a:r>
              <a:r>
                <a:rPr lang="en-US" dirty="0" err="1"/>
                <a:t>em</a:t>
              </a:r>
              <a:r>
                <a:rPr lang="en-US" dirty="0"/>
                <a:t> </a:t>
              </a:r>
              <a:r>
                <a:rPr lang="en-US" dirty="0" err="1"/>
                <a:t>làm</a:t>
              </a:r>
              <a:r>
                <a:rPr lang="en-US" dirty="0"/>
                <a:t> </a:t>
              </a:r>
              <a:r>
                <a:rPr lang="en-US" dirty="0" err="1"/>
                <a:t>ăn</a:t>
              </a:r>
              <a:r>
                <a:rPr lang="en-US" dirty="0"/>
                <a:t> </a:t>
              </a:r>
              <a:r>
                <a:rPr lang="en-US" dirty="0" err="1"/>
                <a:t>xa</a:t>
              </a:r>
              <a:endParaRPr lang="en-US" dirty="0"/>
            </a:p>
          </p:txBody>
        </p:sp>
        <p:sp>
          <p:nvSpPr>
            <p:cNvPr id="14" name="Oval 13"/>
            <p:cNvSpPr/>
            <p:nvPr/>
          </p:nvSpPr>
          <p:spPr>
            <a:xfrm>
              <a:off x="5365750" y="3660775"/>
              <a:ext cx="1289050" cy="793750"/>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Tín dụng</a:t>
              </a:r>
              <a:endParaRPr lang="en-US"/>
            </a:p>
          </p:txBody>
        </p:sp>
        <p:sp>
          <p:nvSpPr>
            <p:cNvPr id="15" name="Oval 14"/>
            <p:cNvSpPr/>
            <p:nvPr/>
          </p:nvSpPr>
          <p:spPr>
            <a:xfrm>
              <a:off x="4933950" y="4483100"/>
              <a:ext cx="865188" cy="650875"/>
            </a:xfrm>
            <a:prstGeom prst="ellipse">
              <a:avLst/>
            </a:prstGeom>
            <a:ln w="28575"/>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a:t>V.v</a:t>
              </a:r>
              <a:endParaRPr lang="en-US"/>
            </a:p>
          </p:txBody>
        </p:sp>
        <p:sp>
          <p:nvSpPr>
            <p:cNvPr id="17" name="Rounded Rectangle 16"/>
            <p:cNvSpPr/>
            <p:nvPr/>
          </p:nvSpPr>
          <p:spPr>
            <a:xfrm>
              <a:off x="3891582" y="1751013"/>
              <a:ext cx="2292815" cy="6492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t>Cơ</a:t>
              </a:r>
              <a:r>
                <a:rPr lang="en-US" sz="2000" b="1" dirty="0"/>
                <a:t> </a:t>
              </a:r>
              <a:r>
                <a:rPr lang="en-US" sz="2000" b="1" dirty="0" err="1"/>
                <a:t>hội</a:t>
              </a:r>
              <a:r>
                <a:rPr lang="en-US" sz="2000" b="1" dirty="0"/>
                <a:t>, </a:t>
              </a:r>
              <a:r>
                <a:rPr lang="en-US" sz="2000" b="1" dirty="0" err="1"/>
                <a:t>hỗ</a:t>
              </a:r>
              <a:r>
                <a:rPr lang="en-US" sz="2000" b="1" dirty="0"/>
                <a:t> </a:t>
              </a:r>
              <a:r>
                <a:rPr lang="en-US" sz="2000" b="1" dirty="0" err="1"/>
                <a:t>trợ</a:t>
              </a:r>
              <a:r>
                <a:rPr lang="en-US" sz="2000" b="1" dirty="0"/>
                <a:t> </a:t>
              </a:r>
              <a:r>
                <a:rPr lang="en-US" sz="2000" b="1" dirty="0" err="1"/>
                <a:t>từ</a:t>
              </a:r>
              <a:r>
                <a:rPr lang="en-US" sz="2000" b="1" dirty="0"/>
                <a:t> </a:t>
              </a:r>
              <a:r>
                <a:rPr lang="en-US" sz="2000" b="1" dirty="0" err="1"/>
                <a:t>bên</a:t>
              </a:r>
              <a:r>
                <a:rPr lang="en-US" sz="2000" b="1" dirty="0"/>
                <a:t> </a:t>
              </a:r>
              <a:r>
                <a:rPr lang="en-US" sz="2000" b="1" dirty="0" err="1"/>
                <a:t>ngoài</a:t>
              </a:r>
              <a:endParaRPr lang="en-US" sz="2000" b="1" dirty="0"/>
            </a:p>
          </p:txBody>
        </p:sp>
        <p:sp>
          <p:nvSpPr>
            <p:cNvPr id="11281" name="TextBox 19"/>
            <p:cNvSpPr txBox="1">
              <a:spLocks noChangeArrowheads="1"/>
            </p:cNvSpPr>
            <p:nvPr/>
          </p:nvSpPr>
          <p:spPr bwMode="auto">
            <a:xfrm>
              <a:off x="2967038" y="1381125"/>
              <a:ext cx="1071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Liên kết</a:t>
              </a:r>
            </a:p>
          </p:txBody>
        </p:sp>
        <p:sp>
          <p:nvSpPr>
            <p:cNvPr id="21" name="Bent-Up Arrow 20"/>
            <p:cNvSpPr/>
            <p:nvPr/>
          </p:nvSpPr>
          <p:spPr>
            <a:xfrm rot="5400000">
              <a:off x="3107135" y="5205223"/>
              <a:ext cx="1209675" cy="8239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4185619" y="5473700"/>
              <a:ext cx="1613518" cy="1066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dirty="0" smtClean="0"/>
                <a:t>XD </a:t>
              </a:r>
              <a:r>
                <a:rPr lang="en-US" sz="2000" dirty="0" err="1" smtClean="0"/>
                <a:t>tầm</a:t>
              </a:r>
              <a:r>
                <a:rPr lang="en-US" sz="2000" dirty="0" smtClean="0"/>
                <a:t> </a:t>
              </a:r>
              <a:r>
                <a:rPr lang="en-US" sz="2000" dirty="0" err="1"/>
                <a:t>nhìn</a:t>
              </a:r>
              <a:r>
                <a:rPr lang="en-US" sz="2000" dirty="0"/>
                <a:t>, </a:t>
              </a:r>
              <a:r>
                <a:rPr lang="en-US" sz="2000" dirty="0" smtClean="0"/>
                <a:t>KHPT</a:t>
              </a:r>
              <a:endParaRPr lang="en-US" sz="2000" dirty="0"/>
            </a:p>
          </p:txBody>
        </p:sp>
        <p:sp>
          <p:nvSpPr>
            <p:cNvPr id="23" name="Rounded Rectangle 22"/>
            <p:cNvSpPr/>
            <p:nvPr/>
          </p:nvSpPr>
          <p:spPr>
            <a:xfrm>
              <a:off x="6417280" y="5287579"/>
              <a:ext cx="1898650" cy="1439041"/>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dirty="0" err="1"/>
                <a:t>Thực</a:t>
              </a:r>
              <a:r>
                <a:rPr lang="en-US" sz="2000" dirty="0"/>
                <a:t> </a:t>
              </a:r>
              <a:r>
                <a:rPr lang="en-US" sz="2000" dirty="0" err="1"/>
                <a:t>hiện</a:t>
              </a:r>
              <a:r>
                <a:rPr lang="en-US" sz="2000" dirty="0"/>
                <a:t>: </a:t>
              </a:r>
              <a:r>
                <a:rPr lang="en-US" sz="2000" dirty="0" err="1"/>
                <a:t>điện</a:t>
              </a:r>
              <a:r>
                <a:rPr lang="en-US" sz="2000" dirty="0"/>
                <a:t>, </a:t>
              </a:r>
              <a:r>
                <a:rPr lang="en-US" sz="2000" dirty="0" err="1"/>
                <a:t>đường</a:t>
              </a:r>
              <a:r>
                <a:rPr lang="en-US" sz="2000" dirty="0"/>
                <a:t>, NVH, VSMT…</a:t>
              </a:r>
            </a:p>
          </p:txBody>
        </p:sp>
        <p:sp>
          <p:nvSpPr>
            <p:cNvPr id="24" name="Left-Right Arrow 23"/>
            <p:cNvSpPr/>
            <p:nvPr/>
          </p:nvSpPr>
          <p:spPr>
            <a:xfrm>
              <a:off x="2735265" y="1935163"/>
              <a:ext cx="1129505" cy="279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5860196" y="5841017"/>
              <a:ext cx="54768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extBox 2"/>
          <p:cNvSpPr txBox="1"/>
          <p:nvPr/>
        </p:nvSpPr>
        <p:spPr>
          <a:xfrm>
            <a:off x="5410200" y="990600"/>
            <a:ext cx="3489706" cy="4832092"/>
          </a:xfrm>
          <a:prstGeom prst="rect">
            <a:avLst/>
          </a:prstGeom>
          <a:noFill/>
        </p:spPr>
        <p:txBody>
          <a:bodyPr wrap="square" rtlCol="0">
            <a:spAutoFit/>
          </a:bodyPr>
          <a:lstStyle/>
          <a:p>
            <a:pPr marL="285750" indent="-285750">
              <a:buFontTx/>
              <a:buChar char="-"/>
            </a:pPr>
            <a:r>
              <a:rPr lang="en-US" sz="2200" dirty="0" err="1" smtClean="0"/>
              <a:t>Quan</a:t>
            </a:r>
            <a:r>
              <a:rPr lang="en-US" sz="2200" dirty="0" smtClean="0"/>
              <a:t> </a:t>
            </a:r>
            <a:r>
              <a:rPr lang="en-US" sz="2200" dirty="0" err="1" smtClean="0"/>
              <a:t>điểm</a:t>
            </a:r>
            <a:r>
              <a:rPr lang="en-US" sz="2200" dirty="0" smtClean="0"/>
              <a:t>: </a:t>
            </a:r>
            <a:r>
              <a:rPr lang="en-US" sz="2200" dirty="0" err="1" smtClean="0"/>
              <a:t>Nhìn</a:t>
            </a:r>
            <a:r>
              <a:rPr lang="en-US" sz="2200" dirty="0" smtClean="0"/>
              <a:t> </a:t>
            </a:r>
            <a:r>
              <a:rPr lang="en-US" sz="2200" dirty="0" err="1" smtClean="0"/>
              <a:t>vào</a:t>
            </a:r>
            <a:r>
              <a:rPr lang="en-US" sz="2200" dirty="0" smtClean="0"/>
              <a:t> </a:t>
            </a:r>
            <a:r>
              <a:rPr lang="en-US" sz="2200" dirty="0" err="1" smtClean="0"/>
              <a:t>điểm</a:t>
            </a:r>
            <a:r>
              <a:rPr lang="en-US" sz="2200" dirty="0" smtClean="0"/>
              <a:t> </a:t>
            </a:r>
            <a:r>
              <a:rPr lang="en-US" sz="2200" dirty="0" err="1" smtClean="0"/>
              <a:t>mạnh</a:t>
            </a:r>
            <a:endParaRPr lang="en-US" sz="2200" dirty="0" smtClean="0"/>
          </a:p>
          <a:p>
            <a:pPr marL="285750" lvl="1" indent="-285750" eaLnBrk="1" hangingPunct="1">
              <a:buFontTx/>
              <a:buChar char="-"/>
              <a:defRPr/>
            </a:pPr>
            <a:r>
              <a:rPr lang="en-US" sz="2200" dirty="0" err="1" smtClean="0"/>
              <a:t>Bắt</a:t>
            </a:r>
            <a:r>
              <a:rPr lang="en-US" sz="2200" dirty="0" smtClean="0"/>
              <a:t> </a:t>
            </a:r>
            <a:r>
              <a:rPr lang="en-US" sz="2200" dirty="0" err="1" smtClean="0"/>
              <a:t>đầu</a:t>
            </a:r>
            <a:r>
              <a:rPr lang="en-US" sz="2200" dirty="0" smtClean="0"/>
              <a:t> </a:t>
            </a:r>
            <a:r>
              <a:rPr lang="en-US" sz="2200" dirty="0" err="1" smtClean="0"/>
              <a:t>với</a:t>
            </a:r>
            <a:r>
              <a:rPr lang="en-US" sz="2200" dirty="0" smtClean="0"/>
              <a:t> </a:t>
            </a:r>
            <a:r>
              <a:rPr lang="en-US" sz="2200" dirty="0" err="1" smtClean="0"/>
              <a:t>những</a:t>
            </a:r>
            <a:r>
              <a:rPr lang="en-US" sz="2200" dirty="0" smtClean="0"/>
              <a:t> </a:t>
            </a:r>
            <a:r>
              <a:rPr lang="en-US" sz="2200" dirty="0" err="1" smtClean="0"/>
              <a:t>thành</a:t>
            </a:r>
            <a:r>
              <a:rPr lang="en-US" sz="2200" dirty="0" smtClean="0"/>
              <a:t> </a:t>
            </a:r>
            <a:r>
              <a:rPr lang="en-US" sz="2200" dirty="0" err="1" smtClean="0"/>
              <a:t>công</a:t>
            </a:r>
            <a:r>
              <a:rPr lang="en-US" sz="2200" dirty="0" smtClean="0"/>
              <a:t> </a:t>
            </a:r>
            <a:r>
              <a:rPr lang="en-US" sz="2200" dirty="0" err="1" smtClean="0"/>
              <a:t>đã</a:t>
            </a:r>
            <a:r>
              <a:rPr lang="en-US" sz="2200" dirty="0" smtClean="0"/>
              <a:t> </a:t>
            </a:r>
            <a:r>
              <a:rPr lang="en-US" sz="2200" dirty="0" err="1" smtClean="0"/>
              <a:t>có</a:t>
            </a:r>
            <a:r>
              <a:rPr lang="en-US" sz="2200" dirty="0" smtClean="0"/>
              <a:t> </a:t>
            </a:r>
            <a:r>
              <a:rPr lang="en-US" sz="2200" dirty="0" smtClean="0">
                <a:sym typeface="Wingdings" pitchFamily="2" charset="2"/>
              </a:rPr>
              <a:t> </a:t>
            </a:r>
            <a:r>
              <a:rPr lang="en-US" sz="2200" dirty="0" err="1">
                <a:sym typeface="Wingdings" pitchFamily="2" charset="2"/>
              </a:rPr>
              <a:t>tạo</a:t>
            </a:r>
            <a:r>
              <a:rPr lang="en-US" sz="2200" dirty="0">
                <a:sym typeface="Wingdings" pitchFamily="2" charset="2"/>
              </a:rPr>
              <a:t> </a:t>
            </a:r>
            <a:r>
              <a:rPr lang="en-US" sz="2200" dirty="0" err="1">
                <a:sym typeface="Wingdings" pitchFamily="2" charset="2"/>
              </a:rPr>
              <a:t>sự</a:t>
            </a:r>
            <a:r>
              <a:rPr lang="en-US" sz="2200" dirty="0">
                <a:sym typeface="Wingdings" pitchFamily="2" charset="2"/>
              </a:rPr>
              <a:t> </a:t>
            </a:r>
            <a:r>
              <a:rPr lang="en-US" sz="2200" dirty="0" err="1">
                <a:sym typeface="Wingdings" pitchFamily="2" charset="2"/>
              </a:rPr>
              <a:t>tự</a:t>
            </a:r>
            <a:r>
              <a:rPr lang="en-US" sz="2200" dirty="0">
                <a:sym typeface="Wingdings" pitchFamily="2" charset="2"/>
              </a:rPr>
              <a:t> tin</a:t>
            </a:r>
          </a:p>
          <a:p>
            <a:pPr marL="285750" lvl="1" indent="-285750" eaLnBrk="1" hangingPunct="1">
              <a:buFontTx/>
              <a:buChar char="-"/>
              <a:defRPr/>
            </a:pPr>
            <a:r>
              <a:rPr lang="en-US" sz="2200" dirty="0" err="1">
                <a:sym typeface="Wingdings" pitchFamily="2" charset="2"/>
              </a:rPr>
              <a:t>Xác</a:t>
            </a:r>
            <a:r>
              <a:rPr lang="en-US" sz="2200" dirty="0">
                <a:sym typeface="Wingdings" pitchFamily="2" charset="2"/>
              </a:rPr>
              <a:t> </a:t>
            </a:r>
            <a:r>
              <a:rPr lang="en-US" sz="2200" dirty="0" err="1">
                <a:sym typeface="Wingdings" pitchFamily="2" charset="2"/>
              </a:rPr>
              <a:t>định</a:t>
            </a:r>
            <a:r>
              <a:rPr lang="en-US" sz="2200" dirty="0">
                <a:sym typeface="Wingdings" pitchFamily="2" charset="2"/>
              </a:rPr>
              <a:t> </a:t>
            </a:r>
            <a:r>
              <a:rPr lang="en-US" sz="2200" dirty="0" err="1">
                <a:sym typeface="Wingdings" pitchFamily="2" charset="2"/>
              </a:rPr>
              <a:t>nguồn</a:t>
            </a:r>
            <a:r>
              <a:rPr lang="en-US" sz="2200" dirty="0">
                <a:sym typeface="Wingdings" pitchFamily="2" charset="2"/>
              </a:rPr>
              <a:t> </a:t>
            </a:r>
            <a:r>
              <a:rPr lang="en-US" sz="2200" dirty="0" err="1">
                <a:sym typeface="Wingdings" pitchFamily="2" charset="2"/>
              </a:rPr>
              <a:t>lực</a:t>
            </a:r>
            <a:r>
              <a:rPr lang="en-US" sz="2200" dirty="0">
                <a:sym typeface="Wingdings" pitchFamily="2" charset="2"/>
              </a:rPr>
              <a:t> </a:t>
            </a:r>
            <a:r>
              <a:rPr lang="en-US" sz="2200" dirty="0" err="1">
                <a:sym typeface="Wingdings" pitchFamily="2" charset="2"/>
              </a:rPr>
              <a:t>cộng</a:t>
            </a:r>
            <a:r>
              <a:rPr lang="en-US" sz="2200" dirty="0">
                <a:sym typeface="Wingdings" pitchFamily="2" charset="2"/>
              </a:rPr>
              <a:t> </a:t>
            </a:r>
            <a:r>
              <a:rPr lang="en-US" sz="2200" dirty="0" err="1" smtClean="0">
                <a:sym typeface="Wingdings" pitchFamily="2" charset="2"/>
              </a:rPr>
              <a:t>đồng</a:t>
            </a:r>
            <a:endParaRPr lang="en-US" sz="2200" dirty="0">
              <a:sym typeface="Wingdings" pitchFamily="2" charset="2"/>
            </a:endParaRPr>
          </a:p>
          <a:p>
            <a:pPr marL="285750" lvl="1" indent="-285750" eaLnBrk="1" hangingPunct="1">
              <a:buFontTx/>
              <a:buChar char="-"/>
              <a:defRPr/>
            </a:pPr>
            <a:r>
              <a:rPr lang="en-US" sz="2200" dirty="0" err="1" smtClean="0">
                <a:sym typeface="Wingdings" pitchFamily="2" charset="2"/>
              </a:rPr>
              <a:t>Gắn</a:t>
            </a:r>
            <a:r>
              <a:rPr lang="en-US" sz="2200" dirty="0" smtClean="0">
                <a:sym typeface="Wingdings" pitchFamily="2" charset="2"/>
              </a:rPr>
              <a:t> </a:t>
            </a:r>
            <a:r>
              <a:rPr lang="en-US" sz="2200" dirty="0" err="1">
                <a:sym typeface="Wingdings" pitchFamily="2" charset="2"/>
              </a:rPr>
              <a:t>với</a:t>
            </a:r>
            <a:r>
              <a:rPr lang="en-US" sz="2200" dirty="0">
                <a:sym typeface="Wingdings" pitchFamily="2" charset="2"/>
              </a:rPr>
              <a:t> </a:t>
            </a:r>
            <a:r>
              <a:rPr lang="en-US" sz="2200" dirty="0" err="1" smtClean="0">
                <a:sym typeface="Wingdings" pitchFamily="2" charset="2"/>
              </a:rPr>
              <a:t>cơ</a:t>
            </a:r>
            <a:r>
              <a:rPr lang="en-US" sz="2200" dirty="0" smtClean="0">
                <a:sym typeface="Wingdings" pitchFamily="2" charset="2"/>
              </a:rPr>
              <a:t> </a:t>
            </a:r>
            <a:r>
              <a:rPr lang="en-US" sz="2200" dirty="0" err="1">
                <a:sym typeface="Wingdings" pitchFamily="2" charset="2"/>
              </a:rPr>
              <a:t>hội</a:t>
            </a:r>
            <a:r>
              <a:rPr lang="en-US" sz="2200" dirty="0">
                <a:sym typeface="Wingdings" pitchFamily="2" charset="2"/>
              </a:rPr>
              <a:t> </a:t>
            </a:r>
            <a:r>
              <a:rPr lang="en-US" sz="2200" dirty="0" err="1">
                <a:sym typeface="Wingdings" pitchFamily="2" charset="2"/>
              </a:rPr>
              <a:t>từ</a:t>
            </a:r>
            <a:r>
              <a:rPr lang="en-US" sz="2200" dirty="0">
                <a:sym typeface="Wingdings" pitchFamily="2" charset="2"/>
              </a:rPr>
              <a:t> </a:t>
            </a:r>
            <a:r>
              <a:rPr lang="en-US" sz="2200" dirty="0" err="1">
                <a:sym typeface="Wingdings" pitchFamily="2" charset="2"/>
              </a:rPr>
              <a:t>bên</a:t>
            </a:r>
            <a:r>
              <a:rPr lang="en-US" sz="2200" dirty="0">
                <a:sym typeface="Wingdings" pitchFamily="2" charset="2"/>
              </a:rPr>
              <a:t> </a:t>
            </a:r>
            <a:r>
              <a:rPr lang="en-US" sz="2200" dirty="0" err="1">
                <a:sym typeface="Wingdings" pitchFamily="2" charset="2"/>
              </a:rPr>
              <a:t>ngoài</a:t>
            </a:r>
            <a:endParaRPr lang="en-US" sz="2200" dirty="0">
              <a:sym typeface="Wingdings" pitchFamily="2" charset="2"/>
            </a:endParaRPr>
          </a:p>
          <a:p>
            <a:pPr marL="285750" lvl="1" indent="-285750" eaLnBrk="1" hangingPunct="1">
              <a:buFontTx/>
              <a:buChar char="-"/>
              <a:defRPr/>
            </a:pPr>
            <a:r>
              <a:rPr lang="en-US" sz="2200" dirty="0" smtClean="0">
                <a:sym typeface="Wingdings" pitchFamily="2" charset="2"/>
              </a:rPr>
              <a:t>XD </a:t>
            </a:r>
            <a:r>
              <a:rPr lang="en-US" sz="2200" dirty="0" err="1" smtClean="0">
                <a:sym typeface="Wingdings" pitchFamily="2" charset="2"/>
              </a:rPr>
              <a:t>và</a:t>
            </a:r>
            <a:r>
              <a:rPr lang="en-US" sz="2200" dirty="0" smtClean="0">
                <a:sym typeface="Wingdings" pitchFamily="2" charset="2"/>
              </a:rPr>
              <a:t> </a:t>
            </a:r>
            <a:r>
              <a:rPr lang="en-US" sz="2200" dirty="0" err="1" smtClean="0">
                <a:sym typeface="Wingdings" pitchFamily="2" charset="2"/>
              </a:rPr>
              <a:t>triển</a:t>
            </a:r>
            <a:r>
              <a:rPr lang="en-US" sz="2200" dirty="0" smtClean="0">
                <a:sym typeface="Wingdings" pitchFamily="2" charset="2"/>
              </a:rPr>
              <a:t> </a:t>
            </a:r>
            <a:r>
              <a:rPr lang="en-US" sz="2200" dirty="0" err="1" smtClean="0">
                <a:sym typeface="Wingdings" pitchFamily="2" charset="2"/>
              </a:rPr>
              <a:t>khai</a:t>
            </a:r>
            <a:r>
              <a:rPr lang="en-US" sz="2200" dirty="0" smtClean="0">
                <a:sym typeface="Wingdings" pitchFamily="2" charset="2"/>
              </a:rPr>
              <a:t> KH PTCĐ, </a:t>
            </a:r>
            <a:r>
              <a:rPr lang="en-US" sz="2200" dirty="0" err="1">
                <a:sym typeface="Wingdings" pitchFamily="2" charset="2"/>
              </a:rPr>
              <a:t>bắt</a:t>
            </a:r>
            <a:r>
              <a:rPr lang="en-US" sz="2200" dirty="0">
                <a:sym typeface="Wingdings" pitchFamily="2" charset="2"/>
              </a:rPr>
              <a:t> </a:t>
            </a:r>
            <a:r>
              <a:rPr lang="en-US" sz="2200" dirty="0" err="1">
                <a:sym typeface="Wingdings" pitchFamily="2" charset="2"/>
              </a:rPr>
              <a:t>đầu</a:t>
            </a:r>
            <a:r>
              <a:rPr lang="en-US" sz="2200" dirty="0">
                <a:sym typeface="Wingdings" pitchFamily="2" charset="2"/>
              </a:rPr>
              <a:t> </a:t>
            </a:r>
            <a:r>
              <a:rPr lang="en-US" sz="2200" dirty="0" err="1">
                <a:sym typeface="Wingdings" pitchFamily="2" charset="2"/>
              </a:rPr>
              <a:t>từ</a:t>
            </a:r>
            <a:r>
              <a:rPr lang="en-US" sz="2200" dirty="0">
                <a:sym typeface="Wingdings" pitchFamily="2" charset="2"/>
              </a:rPr>
              <a:t> </a:t>
            </a:r>
            <a:r>
              <a:rPr lang="en-US" sz="2200" dirty="0" err="1">
                <a:sym typeface="Wingdings" pitchFamily="2" charset="2"/>
              </a:rPr>
              <a:t>những</a:t>
            </a:r>
            <a:r>
              <a:rPr lang="en-US" sz="2200" dirty="0">
                <a:sym typeface="Wingdings" pitchFamily="2" charset="2"/>
              </a:rPr>
              <a:t> </a:t>
            </a:r>
            <a:r>
              <a:rPr lang="en-US" sz="2200" dirty="0" err="1">
                <a:sym typeface="Wingdings" pitchFamily="2" charset="2"/>
              </a:rPr>
              <a:t>gì</a:t>
            </a:r>
            <a:r>
              <a:rPr lang="en-US" sz="2200" dirty="0">
                <a:sym typeface="Wingdings" pitchFamily="2" charset="2"/>
              </a:rPr>
              <a:t> </a:t>
            </a:r>
            <a:r>
              <a:rPr lang="en-US" sz="2200" dirty="0" err="1">
                <a:sym typeface="Wingdings" pitchFamily="2" charset="2"/>
              </a:rPr>
              <a:t>cộng</a:t>
            </a:r>
            <a:r>
              <a:rPr lang="en-US" sz="2200" dirty="0">
                <a:sym typeface="Wingdings" pitchFamily="2" charset="2"/>
              </a:rPr>
              <a:t> </a:t>
            </a:r>
            <a:r>
              <a:rPr lang="en-US" sz="2200" dirty="0" err="1">
                <a:sym typeface="Wingdings" pitchFamily="2" charset="2"/>
              </a:rPr>
              <a:t>đồng</a:t>
            </a:r>
            <a:r>
              <a:rPr lang="en-US" sz="2200" dirty="0">
                <a:sym typeface="Wingdings" pitchFamily="2" charset="2"/>
              </a:rPr>
              <a:t> </a:t>
            </a:r>
            <a:r>
              <a:rPr lang="en-US" sz="2200" dirty="0" err="1">
                <a:sym typeface="Wingdings" pitchFamily="2" charset="2"/>
              </a:rPr>
              <a:t>đang</a:t>
            </a:r>
            <a:r>
              <a:rPr lang="en-US" sz="2200" dirty="0">
                <a:sym typeface="Wingdings" pitchFamily="2" charset="2"/>
              </a:rPr>
              <a:t> </a:t>
            </a:r>
            <a:r>
              <a:rPr lang="en-US" sz="2200" dirty="0" err="1">
                <a:sym typeface="Wingdings" pitchFamily="2" charset="2"/>
              </a:rPr>
              <a:t>có</a:t>
            </a:r>
            <a:endParaRPr lang="en-US" sz="2200" dirty="0">
              <a:sym typeface="Wingdings" pitchFamily="2" charset="2"/>
            </a:endParaRPr>
          </a:p>
          <a:p>
            <a:pPr marL="285750" indent="-285750">
              <a:buFontTx/>
              <a:buChar char="-"/>
            </a:pPr>
            <a:endParaRPr lang="en-US" sz="2200" dirty="0" smtClean="0"/>
          </a:p>
          <a:p>
            <a:pPr marL="285750" indent="-285750">
              <a:buFontTx/>
              <a:buChar char="-"/>
            </a:pPr>
            <a:endParaRPr lang="en-US" sz="2200" dirty="0"/>
          </a:p>
        </p:txBody>
      </p:sp>
    </p:spTree>
    <p:extLst>
      <p:ext uri="{BB962C8B-B14F-4D97-AF65-F5344CB8AC3E}">
        <p14:creationId xmlns:p14="http://schemas.microsoft.com/office/powerpoint/2010/main" val="138224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err="1" smtClean="0"/>
              <a:t>Nông</a:t>
            </a:r>
            <a:r>
              <a:rPr lang="en-US" dirty="0" smtClean="0"/>
              <a:t> </a:t>
            </a:r>
            <a:r>
              <a:rPr lang="en-US" dirty="0" err="1" smtClean="0"/>
              <a:t>hội</a:t>
            </a:r>
            <a:r>
              <a:rPr lang="en-US" dirty="0" smtClean="0"/>
              <a:t> ở </a:t>
            </a:r>
            <a:r>
              <a:rPr lang="en-US" dirty="0" err="1" smtClean="0"/>
              <a:t>Đài</a:t>
            </a:r>
            <a:r>
              <a:rPr lang="en-US" dirty="0" smtClean="0"/>
              <a:t> Loan: </a:t>
            </a:r>
            <a:br>
              <a:rPr lang="en-US" dirty="0" smtClean="0"/>
            </a:br>
            <a:r>
              <a:rPr lang="en-US" dirty="0" err="1" smtClean="0"/>
              <a:t>Tổ</a:t>
            </a:r>
            <a:r>
              <a:rPr lang="en-US" dirty="0" smtClean="0"/>
              <a:t> </a:t>
            </a:r>
            <a:r>
              <a:rPr lang="en-US" dirty="0" err="1" smtClean="0"/>
              <a:t>chức</a:t>
            </a:r>
            <a:r>
              <a:rPr lang="en-US" dirty="0" smtClean="0"/>
              <a:t> </a:t>
            </a:r>
            <a:r>
              <a:rPr lang="en-US" dirty="0" err="1" smtClean="0"/>
              <a:t>cộng</a:t>
            </a:r>
            <a:r>
              <a:rPr lang="en-US" dirty="0" smtClean="0"/>
              <a:t> </a:t>
            </a:r>
            <a:r>
              <a:rPr lang="en-US" dirty="0" err="1" smtClean="0"/>
              <a:t>đồng</a:t>
            </a:r>
            <a:r>
              <a:rPr lang="en-US" dirty="0" smtClean="0"/>
              <a:t> + PT </a:t>
            </a:r>
            <a:r>
              <a:rPr lang="en-US" dirty="0" err="1" smtClean="0"/>
              <a:t>kinh</a:t>
            </a:r>
            <a:r>
              <a:rPr lang="en-US" dirty="0" smtClean="0"/>
              <a:t> </a:t>
            </a:r>
            <a:r>
              <a:rPr lang="en-US" dirty="0" err="1" smtClean="0"/>
              <a:t>tế</a:t>
            </a:r>
            <a:endParaRPr lang="en-US" dirty="0"/>
          </a:p>
        </p:txBody>
      </p:sp>
      <p:sp>
        <p:nvSpPr>
          <p:cNvPr id="4" name="Rectangle 3"/>
          <p:cNvSpPr>
            <a:spLocks noGrp="1" noChangeArrowheads="1"/>
          </p:cNvSpPr>
          <p:nvPr>
            <p:ph idx="1"/>
          </p:nvPr>
        </p:nvSpPr>
        <p:spPr>
          <a:xfrm>
            <a:off x="457200" y="1600200"/>
            <a:ext cx="8382000" cy="5029200"/>
          </a:xfrm>
        </p:spPr>
        <p:txBody>
          <a:bodyPr>
            <a:normAutofit lnSpcReduction="10000"/>
          </a:bodyPr>
          <a:lstStyle/>
          <a:p>
            <a:r>
              <a:rPr lang="en-US" sz="2600" dirty="0" err="1" smtClean="0">
                <a:latin typeface="+mj-lt"/>
              </a:rPr>
              <a:t>Mục</a:t>
            </a:r>
            <a:r>
              <a:rPr lang="en-US" sz="2600" dirty="0" smtClean="0">
                <a:latin typeface="+mj-lt"/>
              </a:rPr>
              <a:t> </a:t>
            </a:r>
            <a:r>
              <a:rPr lang="en-US" sz="2600" dirty="0" err="1" smtClean="0">
                <a:latin typeface="+mj-lt"/>
              </a:rPr>
              <a:t>đích</a:t>
            </a:r>
            <a:r>
              <a:rPr lang="en-US" sz="2600" dirty="0" smtClean="0">
                <a:latin typeface="+mj-lt"/>
              </a:rPr>
              <a:t>: </a:t>
            </a:r>
            <a:r>
              <a:rPr lang="en-US" sz="2600" dirty="0" err="1" smtClean="0">
                <a:latin typeface="+mj-lt"/>
              </a:rPr>
              <a:t>giúp</a:t>
            </a:r>
            <a:r>
              <a:rPr lang="en-US" sz="2600" dirty="0" smtClean="0">
                <a:latin typeface="+mj-lt"/>
              </a:rPr>
              <a:t> </a:t>
            </a:r>
            <a:r>
              <a:rPr lang="en-US" sz="2600" dirty="0">
                <a:latin typeface="+mj-lt"/>
              </a:rPr>
              <a:t>ND </a:t>
            </a:r>
            <a:r>
              <a:rPr lang="en-US" sz="2600" dirty="0" err="1">
                <a:latin typeface="+mj-lt"/>
              </a:rPr>
              <a:t>xây</a:t>
            </a:r>
            <a:r>
              <a:rPr lang="en-US" sz="2600" dirty="0">
                <a:latin typeface="+mj-lt"/>
              </a:rPr>
              <a:t> </a:t>
            </a:r>
            <a:r>
              <a:rPr lang="en-US" sz="2600" dirty="0" err="1">
                <a:latin typeface="+mj-lt"/>
              </a:rPr>
              <a:t>dựng</a:t>
            </a:r>
            <a:r>
              <a:rPr lang="en-US" sz="2600" dirty="0">
                <a:latin typeface="+mj-lt"/>
              </a:rPr>
              <a:t> </a:t>
            </a:r>
            <a:r>
              <a:rPr lang="en-US" sz="2600" dirty="0" err="1">
                <a:latin typeface="+mj-lt"/>
              </a:rPr>
              <a:t>tổ</a:t>
            </a:r>
            <a:r>
              <a:rPr lang="en-US" sz="2600" dirty="0">
                <a:latin typeface="+mj-lt"/>
              </a:rPr>
              <a:t> </a:t>
            </a:r>
            <a:r>
              <a:rPr lang="en-US" sz="2600" dirty="0" err="1">
                <a:latin typeface="+mj-lt"/>
              </a:rPr>
              <a:t>chức</a:t>
            </a:r>
            <a:r>
              <a:rPr lang="en-US" sz="2600" dirty="0">
                <a:latin typeface="+mj-lt"/>
              </a:rPr>
              <a:t> </a:t>
            </a:r>
            <a:r>
              <a:rPr lang="en-US" sz="2600" dirty="0" smtClean="0">
                <a:latin typeface="+mj-lt"/>
              </a:rPr>
              <a:t>KTXH, </a:t>
            </a:r>
            <a:r>
              <a:rPr lang="en-US" sz="2600" dirty="0" err="1" smtClean="0">
                <a:latin typeface="+mj-lt"/>
              </a:rPr>
              <a:t>trọng</a:t>
            </a:r>
            <a:r>
              <a:rPr lang="en-US" sz="2600" dirty="0" smtClean="0">
                <a:latin typeface="+mj-lt"/>
              </a:rPr>
              <a:t> </a:t>
            </a:r>
            <a:r>
              <a:rPr lang="en-US" sz="2600" dirty="0" err="1">
                <a:latin typeface="+mj-lt"/>
              </a:rPr>
              <a:t>tâm</a:t>
            </a:r>
            <a:r>
              <a:rPr lang="en-US" sz="2600" dirty="0">
                <a:latin typeface="+mj-lt"/>
              </a:rPr>
              <a:t> </a:t>
            </a:r>
            <a:r>
              <a:rPr lang="en-US" sz="2600" dirty="0" err="1">
                <a:latin typeface="+mj-lt"/>
              </a:rPr>
              <a:t>là</a:t>
            </a:r>
            <a:r>
              <a:rPr lang="en-US" sz="2600" dirty="0">
                <a:latin typeface="+mj-lt"/>
              </a:rPr>
              <a:t> </a:t>
            </a:r>
            <a:r>
              <a:rPr lang="en-US" sz="2600" dirty="0" err="1">
                <a:latin typeface="+mj-lt"/>
              </a:rPr>
              <a:t>nông</a:t>
            </a:r>
            <a:r>
              <a:rPr lang="en-US" sz="2600" dirty="0">
                <a:latin typeface="+mj-lt"/>
              </a:rPr>
              <a:t> </a:t>
            </a:r>
            <a:r>
              <a:rPr lang="en-US" sz="2600" dirty="0" err="1">
                <a:latin typeface="+mj-lt"/>
              </a:rPr>
              <a:t>hội</a:t>
            </a:r>
            <a:r>
              <a:rPr lang="en-US" sz="2600" dirty="0">
                <a:latin typeface="+mj-lt"/>
              </a:rPr>
              <a:t> </a:t>
            </a:r>
            <a:r>
              <a:rPr lang="en-US" sz="2600" dirty="0" err="1">
                <a:latin typeface="+mj-lt"/>
              </a:rPr>
              <a:t>và</a:t>
            </a:r>
            <a:r>
              <a:rPr lang="en-US" sz="2600" dirty="0">
                <a:latin typeface="+mj-lt"/>
              </a:rPr>
              <a:t> </a:t>
            </a:r>
            <a:r>
              <a:rPr lang="en-US" sz="2600" dirty="0" err="1">
                <a:latin typeface="+mj-lt"/>
              </a:rPr>
              <a:t>Liên</a:t>
            </a:r>
            <a:r>
              <a:rPr lang="en-US" sz="2600" dirty="0">
                <a:latin typeface="+mj-lt"/>
              </a:rPr>
              <a:t> minh HTX</a:t>
            </a:r>
          </a:p>
          <a:p>
            <a:r>
              <a:rPr lang="en-US" sz="2600" dirty="0" err="1">
                <a:latin typeface="+mj-lt"/>
              </a:rPr>
              <a:t>Chính</a:t>
            </a:r>
            <a:r>
              <a:rPr lang="en-US" sz="2600" dirty="0">
                <a:latin typeface="+mj-lt"/>
              </a:rPr>
              <a:t> </a:t>
            </a:r>
            <a:r>
              <a:rPr lang="en-US" sz="2600" dirty="0" err="1">
                <a:latin typeface="+mj-lt"/>
              </a:rPr>
              <a:t>phủ</a:t>
            </a:r>
            <a:r>
              <a:rPr lang="en-US" sz="2600" dirty="0">
                <a:latin typeface="+mj-lt"/>
              </a:rPr>
              <a:t> </a:t>
            </a:r>
            <a:r>
              <a:rPr lang="en-US" sz="2600" dirty="0" err="1">
                <a:latin typeface="+mj-lt"/>
              </a:rPr>
              <a:t>cấp</a:t>
            </a:r>
            <a:r>
              <a:rPr lang="en-US" sz="2600" dirty="0">
                <a:latin typeface="+mj-lt"/>
              </a:rPr>
              <a:t> </a:t>
            </a:r>
            <a:r>
              <a:rPr lang="en-US" sz="2600" dirty="0" err="1">
                <a:latin typeface="+mj-lt"/>
              </a:rPr>
              <a:t>vốn</a:t>
            </a:r>
            <a:r>
              <a:rPr lang="en-US" sz="2600" dirty="0">
                <a:latin typeface="+mj-lt"/>
              </a:rPr>
              <a:t> </a:t>
            </a:r>
            <a:r>
              <a:rPr lang="en-US" sz="2600" dirty="0" err="1">
                <a:latin typeface="+mj-lt"/>
              </a:rPr>
              <a:t>và</a:t>
            </a:r>
            <a:r>
              <a:rPr lang="en-US" sz="2600" dirty="0">
                <a:latin typeface="+mj-lt"/>
              </a:rPr>
              <a:t> </a:t>
            </a:r>
            <a:r>
              <a:rPr lang="en-US" sz="2600" dirty="0" err="1">
                <a:latin typeface="+mj-lt"/>
              </a:rPr>
              <a:t>giao</a:t>
            </a:r>
            <a:r>
              <a:rPr lang="en-US" sz="2600" dirty="0">
                <a:latin typeface="+mj-lt"/>
              </a:rPr>
              <a:t> </a:t>
            </a:r>
            <a:r>
              <a:rPr lang="en-US" sz="2600" dirty="0" err="1">
                <a:latin typeface="+mj-lt"/>
              </a:rPr>
              <a:t>cho</a:t>
            </a:r>
            <a:r>
              <a:rPr lang="en-US" sz="2600" dirty="0">
                <a:latin typeface="+mj-lt"/>
              </a:rPr>
              <a:t> </a:t>
            </a:r>
            <a:r>
              <a:rPr lang="en-US" sz="2600" dirty="0" err="1">
                <a:latin typeface="+mj-lt"/>
              </a:rPr>
              <a:t>nông</a:t>
            </a:r>
            <a:r>
              <a:rPr lang="en-US" sz="2600" dirty="0">
                <a:latin typeface="+mj-lt"/>
              </a:rPr>
              <a:t> </a:t>
            </a:r>
            <a:r>
              <a:rPr lang="en-US" sz="2600" dirty="0" err="1">
                <a:latin typeface="+mj-lt"/>
              </a:rPr>
              <a:t>hội</a:t>
            </a:r>
            <a:r>
              <a:rPr lang="en-US" sz="2600" dirty="0">
                <a:latin typeface="+mj-lt"/>
              </a:rPr>
              <a:t> </a:t>
            </a:r>
            <a:r>
              <a:rPr lang="en-US" sz="2600" dirty="0" err="1">
                <a:latin typeface="+mj-lt"/>
              </a:rPr>
              <a:t>quản</a:t>
            </a:r>
            <a:r>
              <a:rPr lang="en-US" sz="2600" dirty="0">
                <a:latin typeface="+mj-lt"/>
              </a:rPr>
              <a:t> </a:t>
            </a:r>
            <a:r>
              <a:rPr lang="en-US" sz="2600" dirty="0" err="1">
                <a:latin typeface="+mj-lt"/>
              </a:rPr>
              <a:t>lý</a:t>
            </a:r>
            <a:r>
              <a:rPr lang="en-US" sz="2600" dirty="0">
                <a:latin typeface="+mj-lt"/>
              </a:rPr>
              <a:t> </a:t>
            </a:r>
            <a:r>
              <a:rPr lang="en-US" sz="2600" dirty="0" err="1">
                <a:latin typeface="+mj-lt"/>
              </a:rPr>
              <a:t>nhiều</a:t>
            </a:r>
            <a:r>
              <a:rPr lang="en-US" sz="2600" dirty="0">
                <a:latin typeface="+mj-lt"/>
              </a:rPr>
              <a:t> </a:t>
            </a:r>
            <a:r>
              <a:rPr lang="en-US" sz="2600" dirty="0" err="1">
                <a:latin typeface="+mj-lt"/>
              </a:rPr>
              <a:t>khoản</a:t>
            </a:r>
            <a:r>
              <a:rPr lang="en-US" sz="2600" dirty="0">
                <a:latin typeface="+mj-lt"/>
              </a:rPr>
              <a:t> </a:t>
            </a:r>
            <a:r>
              <a:rPr lang="en-US" sz="2600" dirty="0" err="1">
                <a:latin typeface="+mj-lt"/>
              </a:rPr>
              <a:t>đầu</a:t>
            </a:r>
            <a:r>
              <a:rPr lang="en-US" sz="2600" dirty="0">
                <a:latin typeface="+mj-lt"/>
              </a:rPr>
              <a:t> </a:t>
            </a:r>
            <a:r>
              <a:rPr lang="en-US" sz="2600" dirty="0" err="1">
                <a:latin typeface="+mj-lt"/>
              </a:rPr>
              <a:t>tư</a:t>
            </a:r>
            <a:r>
              <a:rPr lang="en-US" sz="2600" dirty="0">
                <a:latin typeface="+mj-lt"/>
              </a:rPr>
              <a:t> </a:t>
            </a:r>
            <a:r>
              <a:rPr lang="en-US" sz="2600" dirty="0" err="1">
                <a:latin typeface="+mj-lt"/>
              </a:rPr>
              <a:t>cho</a:t>
            </a:r>
            <a:r>
              <a:rPr lang="en-US" sz="2600" dirty="0">
                <a:latin typeface="+mj-lt"/>
              </a:rPr>
              <a:t> NT</a:t>
            </a:r>
          </a:p>
          <a:p>
            <a:r>
              <a:rPr lang="en-US" sz="2600" dirty="0">
                <a:latin typeface="+mj-lt"/>
              </a:rPr>
              <a:t>HTX </a:t>
            </a:r>
            <a:r>
              <a:rPr lang="en-US" sz="2600" dirty="0" err="1">
                <a:latin typeface="+mj-lt"/>
              </a:rPr>
              <a:t>và</a:t>
            </a:r>
            <a:r>
              <a:rPr lang="en-US" sz="2600" dirty="0">
                <a:latin typeface="+mj-lt"/>
              </a:rPr>
              <a:t> </a:t>
            </a:r>
            <a:r>
              <a:rPr lang="en-US" sz="2600" dirty="0" err="1">
                <a:latin typeface="+mj-lt"/>
              </a:rPr>
              <a:t>nông</a:t>
            </a:r>
            <a:r>
              <a:rPr lang="en-US" sz="2600" dirty="0">
                <a:latin typeface="+mj-lt"/>
              </a:rPr>
              <a:t> </a:t>
            </a:r>
            <a:r>
              <a:rPr lang="en-US" sz="2600" dirty="0" err="1">
                <a:latin typeface="+mj-lt"/>
              </a:rPr>
              <a:t>hội</a:t>
            </a:r>
            <a:r>
              <a:rPr lang="en-US" sz="2600" dirty="0">
                <a:latin typeface="+mj-lt"/>
              </a:rPr>
              <a:t> </a:t>
            </a:r>
            <a:r>
              <a:rPr lang="en-US" sz="2600" dirty="0" err="1">
                <a:latin typeface="+mj-lt"/>
              </a:rPr>
              <a:t>là</a:t>
            </a:r>
            <a:r>
              <a:rPr lang="en-US" sz="2600" dirty="0">
                <a:latin typeface="+mj-lt"/>
              </a:rPr>
              <a:t> </a:t>
            </a:r>
            <a:r>
              <a:rPr lang="en-US" sz="2600" dirty="0" err="1">
                <a:latin typeface="+mj-lt"/>
              </a:rPr>
              <a:t>đại</a:t>
            </a:r>
            <a:r>
              <a:rPr lang="en-US" sz="2600" dirty="0">
                <a:latin typeface="+mj-lt"/>
              </a:rPr>
              <a:t> </a:t>
            </a:r>
            <a:r>
              <a:rPr lang="en-US" sz="2600" dirty="0" err="1">
                <a:latin typeface="+mj-lt"/>
              </a:rPr>
              <a:t>diện</a:t>
            </a:r>
            <a:r>
              <a:rPr lang="en-US" sz="2600" dirty="0">
                <a:latin typeface="+mj-lt"/>
              </a:rPr>
              <a:t> </a:t>
            </a:r>
            <a:r>
              <a:rPr lang="en-US" sz="2600" dirty="0" err="1">
                <a:latin typeface="+mj-lt"/>
              </a:rPr>
              <a:t>chính</a:t>
            </a:r>
            <a:r>
              <a:rPr lang="en-US" sz="2600" dirty="0">
                <a:latin typeface="+mj-lt"/>
              </a:rPr>
              <a:t> </a:t>
            </a:r>
            <a:r>
              <a:rPr lang="en-US" sz="2600" dirty="0" err="1">
                <a:latin typeface="+mj-lt"/>
              </a:rPr>
              <a:t>thức</a:t>
            </a:r>
            <a:r>
              <a:rPr lang="en-US" sz="2600" dirty="0">
                <a:latin typeface="+mj-lt"/>
              </a:rPr>
              <a:t> </a:t>
            </a:r>
            <a:r>
              <a:rPr lang="en-US" sz="2600" dirty="0" err="1">
                <a:latin typeface="+mj-lt"/>
              </a:rPr>
              <a:t>cho</a:t>
            </a:r>
            <a:r>
              <a:rPr lang="en-US" sz="2600" dirty="0">
                <a:latin typeface="+mj-lt"/>
              </a:rPr>
              <a:t> ND, </a:t>
            </a:r>
            <a:r>
              <a:rPr lang="en-US" sz="2600" dirty="0" err="1">
                <a:latin typeface="+mj-lt"/>
              </a:rPr>
              <a:t>thực</a:t>
            </a:r>
            <a:r>
              <a:rPr lang="en-US" sz="2600" dirty="0">
                <a:latin typeface="+mj-lt"/>
              </a:rPr>
              <a:t> </a:t>
            </a:r>
            <a:r>
              <a:rPr lang="en-US" sz="2600" dirty="0" err="1">
                <a:latin typeface="+mj-lt"/>
              </a:rPr>
              <a:t>hiện</a:t>
            </a:r>
            <a:r>
              <a:rPr lang="en-US" sz="2600" dirty="0">
                <a:latin typeface="+mj-lt"/>
              </a:rPr>
              <a:t> </a:t>
            </a:r>
            <a:r>
              <a:rPr lang="en-US" sz="2600" dirty="0" err="1">
                <a:latin typeface="+mj-lt"/>
              </a:rPr>
              <a:t>các</a:t>
            </a:r>
            <a:r>
              <a:rPr lang="en-US" sz="2600" dirty="0">
                <a:latin typeface="+mj-lt"/>
              </a:rPr>
              <a:t> CS, </a:t>
            </a:r>
            <a:r>
              <a:rPr lang="en-US" sz="2600" dirty="0" err="1">
                <a:latin typeface="+mj-lt"/>
              </a:rPr>
              <a:t>chương</a:t>
            </a:r>
            <a:r>
              <a:rPr lang="en-US" sz="2600" dirty="0">
                <a:latin typeface="+mj-lt"/>
              </a:rPr>
              <a:t> </a:t>
            </a:r>
            <a:r>
              <a:rPr lang="en-US" sz="2600" dirty="0" err="1">
                <a:latin typeface="+mj-lt"/>
              </a:rPr>
              <a:t>trình</a:t>
            </a:r>
            <a:r>
              <a:rPr lang="en-US" sz="2600" dirty="0">
                <a:latin typeface="+mj-lt"/>
              </a:rPr>
              <a:t> </a:t>
            </a:r>
            <a:r>
              <a:rPr lang="en-US" sz="2600" dirty="0" err="1">
                <a:latin typeface="+mj-lt"/>
              </a:rPr>
              <a:t>của</a:t>
            </a:r>
            <a:r>
              <a:rPr lang="en-US" sz="2600" dirty="0">
                <a:latin typeface="+mj-lt"/>
              </a:rPr>
              <a:t> </a:t>
            </a:r>
            <a:r>
              <a:rPr lang="en-US" sz="2600" dirty="0" err="1">
                <a:latin typeface="+mj-lt"/>
              </a:rPr>
              <a:t>nhà</a:t>
            </a:r>
            <a:r>
              <a:rPr lang="en-US" sz="2600" dirty="0">
                <a:latin typeface="+mj-lt"/>
              </a:rPr>
              <a:t> </a:t>
            </a:r>
            <a:r>
              <a:rPr lang="en-US" sz="2600" dirty="0" err="1" smtClean="0">
                <a:latin typeface="+mj-lt"/>
              </a:rPr>
              <a:t>nước</a:t>
            </a:r>
            <a:r>
              <a:rPr lang="en-US" sz="2600" dirty="0" smtClean="0">
                <a:latin typeface="+mj-lt"/>
              </a:rPr>
              <a:t>. </a:t>
            </a:r>
            <a:r>
              <a:rPr lang="en-US" sz="2600" dirty="0" err="1" smtClean="0"/>
              <a:t>Toàn</a:t>
            </a:r>
            <a:r>
              <a:rPr lang="en-US" sz="2600" dirty="0" smtClean="0"/>
              <a:t> </a:t>
            </a:r>
            <a:r>
              <a:rPr lang="en-US" sz="2600" dirty="0" err="1"/>
              <a:t>bộ</a:t>
            </a:r>
            <a:r>
              <a:rPr lang="en-US" sz="2600" dirty="0"/>
              <a:t> </a:t>
            </a:r>
            <a:r>
              <a:rPr lang="en-US" sz="2600" dirty="0" err="1"/>
              <a:t>thành</a:t>
            </a:r>
            <a:r>
              <a:rPr lang="en-US" sz="2600" dirty="0"/>
              <a:t> </a:t>
            </a:r>
            <a:r>
              <a:rPr lang="en-US" sz="2600" dirty="0" err="1"/>
              <a:t>phần</a:t>
            </a:r>
            <a:r>
              <a:rPr lang="en-US" sz="2600" dirty="0"/>
              <a:t> HTX </a:t>
            </a:r>
            <a:r>
              <a:rPr lang="en-US" sz="2600" dirty="0" err="1"/>
              <a:t>và</a:t>
            </a:r>
            <a:r>
              <a:rPr lang="en-US" sz="2600" dirty="0"/>
              <a:t> </a:t>
            </a:r>
            <a:r>
              <a:rPr lang="en-US" sz="2600" dirty="0" err="1"/>
              <a:t>nông</a:t>
            </a:r>
            <a:r>
              <a:rPr lang="en-US" sz="2600" dirty="0"/>
              <a:t> </a:t>
            </a:r>
            <a:r>
              <a:rPr lang="en-US" sz="2600" dirty="0" err="1"/>
              <a:t>hội</a:t>
            </a:r>
            <a:r>
              <a:rPr lang="en-US" sz="2600" dirty="0"/>
              <a:t> do </a:t>
            </a:r>
            <a:r>
              <a:rPr lang="en-US" sz="2600" dirty="0" err="1"/>
              <a:t>dân</a:t>
            </a:r>
            <a:r>
              <a:rPr lang="en-US" sz="2600" dirty="0"/>
              <a:t> </a:t>
            </a:r>
            <a:r>
              <a:rPr lang="en-US" sz="2600" dirty="0" err="1"/>
              <a:t>bầu</a:t>
            </a:r>
            <a:endParaRPr lang="en-US" sz="2600" dirty="0"/>
          </a:p>
          <a:p>
            <a:r>
              <a:rPr lang="en-US" sz="2600" dirty="0" err="1"/>
              <a:t>Chú</a:t>
            </a:r>
            <a:r>
              <a:rPr lang="en-US" sz="2600" dirty="0"/>
              <a:t> </a:t>
            </a:r>
            <a:r>
              <a:rPr lang="en-US" sz="2600" dirty="0" err="1"/>
              <a:t>trọng</a:t>
            </a:r>
            <a:r>
              <a:rPr lang="en-US" sz="2600" dirty="0"/>
              <a:t> </a:t>
            </a:r>
            <a:r>
              <a:rPr lang="en-US" sz="2600" dirty="0" err="1"/>
              <a:t>đến</a:t>
            </a:r>
            <a:r>
              <a:rPr lang="en-US" sz="2600" dirty="0"/>
              <a:t> </a:t>
            </a:r>
            <a:r>
              <a:rPr lang="en-US" sz="2600" dirty="0" err="1"/>
              <a:t>bảo</a:t>
            </a:r>
            <a:r>
              <a:rPr lang="en-US" sz="2600" dirty="0"/>
              <a:t> </a:t>
            </a:r>
            <a:r>
              <a:rPr lang="en-US" sz="2600" dirty="0" err="1"/>
              <a:t>tồn</a:t>
            </a:r>
            <a:r>
              <a:rPr lang="en-US" sz="2600" dirty="0"/>
              <a:t> </a:t>
            </a:r>
            <a:r>
              <a:rPr lang="en-US" sz="2600" dirty="0" err="1"/>
              <a:t>và</a:t>
            </a:r>
            <a:r>
              <a:rPr lang="en-US" sz="2600" dirty="0"/>
              <a:t> </a:t>
            </a:r>
            <a:r>
              <a:rPr lang="en-US" sz="2600" dirty="0" err="1"/>
              <a:t>phát</a:t>
            </a:r>
            <a:r>
              <a:rPr lang="en-US" sz="2600" dirty="0"/>
              <a:t> </a:t>
            </a:r>
            <a:r>
              <a:rPr lang="en-US" sz="2600" dirty="0" err="1"/>
              <a:t>triển</a:t>
            </a:r>
            <a:r>
              <a:rPr lang="en-US" sz="2600" dirty="0"/>
              <a:t> XH </a:t>
            </a:r>
            <a:r>
              <a:rPr lang="en-US" sz="2600" dirty="0" err="1"/>
              <a:t>nông</a:t>
            </a:r>
            <a:r>
              <a:rPr lang="en-US" sz="2600" dirty="0"/>
              <a:t> </a:t>
            </a:r>
            <a:r>
              <a:rPr lang="en-US" sz="2600" dirty="0" err="1" smtClean="0"/>
              <a:t>thôn</a:t>
            </a:r>
            <a:r>
              <a:rPr lang="en-US" sz="2600" dirty="0" smtClean="0"/>
              <a:t>. </a:t>
            </a:r>
            <a:r>
              <a:rPr lang="en-US" sz="2600" dirty="0" err="1" smtClean="0"/>
              <a:t>Đồng</a:t>
            </a:r>
            <a:r>
              <a:rPr lang="en-US" sz="2600" dirty="0" smtClean="0"/>
              <a:t> </a:t>
            </a:r>
            <a:r>
              <a:rPr lang="en-US" sz="2600" dirty="0" err="1" smtClean="0"/>
              <a:t>thời</a:t>
            </a:r>
            <a:r>
              <a:rPr lang="en-US" sz="2600" dirty="0" smtClean="0"/>
              <a:t>, </a:t>
            </a:r>
            <a:r>
              <a:rPr lang="en-US" sz="2600" dirty="0" err="1" smtClean="0"/>
              <a:t>nông</a:t>
            </a:r>
            <a:r>
              <a:rPr lang="en-US" sz="2600" dirty="0" smtClean="0"/>
              <a:t> </a:t>
            </a:r>
            <a:r>
              <a:rPr lang="en-US" sz="2600" dirty="0" err="1"/>
              <a:t>hội</a:t>
            </a:r>
            <a:r>
              <a:rPr lang="en-US" sz="2600" dirty="0"/>
              <a:t> ở </a:t>
            </a:r>
            <a:r>
              <a:rPr lang="en-US" sz="2600" dirty="0" err="1"/>
              <a:t>thôn</a:t>
            </a:r>
            <a:r>
              <a:rPr lang="en-US" sz="2600" dirty="0"/>
              <a:t> </a:t>
            </a:r>
            <a:r>
              <a:rPr lang="en-US" sz="2600" dirty="0" err="1"/>
              <a:t>giữ</a:t>
            </a:r>
            <a:r>
              <a:rPr lang="en-US" sz="2600" dirty="0"/>
              <a:t> </a:t>
            </a:r>
            <a:r>
              <a:rPr lang="en-US" sz="2600" dirty="0" err="1"/>
              <a:t>vai</a:t>
            </a:r>
            <a:r>
              <a:rPr lang="en-US" sz="2600" dirty="0"/>
              <a:t> </a:t>
            </a:r>
            <a:r>
              <a:rPr lang="en-US" sz="2600" dirty="0" err="1"/>
              <a:t>trò</a:t>
            </a:r>
            <a:r>
              <a:rPr lang="en-US" sz="2600" dirty="0"/>
              <a:t> </a:t>
            </a:r>
            <a:r>
              <a:rPr lang="en-US" sz="2600" dirty="0" err="1" smtClean="0"/>
              <a:t>khuyến</a:t>
            </a:r>
            <a:r>
              <a:rPr lang="en-US" sz="2600" dirty="0" smtClean="0"/>
              <a:t> </a:t>
            </a:r>
            <a:r>
              <a:rPr lang="en-US" sz="2600" dirty="0" err="1"/>
              <a:t>nông</a:t>
            </a:r>
            <a:r>
              <a:rPr lang="en-US" sz="2600" dirty="0"/>
              <a:t> </a:t>
            </a:r>
            <a:r>
              <a:rPr lang="en-US" sz="2600" dirty="0" err="1"/>
              <a:t>cơ</a:t>
            </a:r>
            <a:r>
              <a:rPr lang="en-US" sz="2600" dirty="0"/>
              <a:t> </a:t>
            </a:r>
            <a:r>
              <a:rPr lang="en-US" sz="2600" dirty="0" err="1"/>
              <a:t>sở</a:t>
            </a:r>
            <a:r>
              <a:rPr lang="en-US" sz="2600" dirty="0"/>
              <a:t>, </a:t>
            </a:r>
            <a:r>
              <a:rPr lang="en-US" sz="2600" dirty="0" err="1"/>
              <a:t>được</a:t>
            </a:r>
            <a:r>
              <a:rPr lang="en-US" sz="2600" dirty="0"/>
              <a:t> </a:t>
            </a:r>
            <a:r>
              <a:rPr lang="en-US" sz="2600" dirty="0" err="1"/>
              <a:t>nhà</a:t>
            </a:r>
            <a:r>
              <a:rPr lang="en-US" sz="2600" dirty="0"/>
              <a:t> </a:t>
            </a:r>
            <a:r>
              <a:rPr lang="en-US" sz="2600" dirty="0" err="1"/>
              <a:t>nước</a:t>
            </a:r>
            <a:r>
              <a:rPr lang="en-US" sz="2600" dirty="0"/>
              <a:t> </a:t>
            </a:r>
            <a:r>
              <a:rPr lang="en-US" sz="2600" dirty="0" err="1"/>
              <a:t>hỗ</a:t>
            </a:r>
            <a:r>
              <a:rPr lang="en-US" sz="2600" dirty="0"/>
              <a:t> </a:t>
            </a:r>
            <a:r>
              <a:rPr lang="en-US" sz="2600" dirty="0" err="1"/>
              <a:t>trợ</a:t>
            </a:r>
            <a:r>
              <a:rPr lang="en-US" sz="2600" dirty="0"/>
              <a:t> </a:t>
            </a:r>
            <a:r>
              <a:rPr lang="en-US" sz="2600" dirty="0" err="1"/>
              <a:t>kinh</a:t>
            </a:r>
            <a:r>
              <a:rPr lang="en-US" sz="2600" dirty="0"/>
              <a:t> </a:t>
            </a:r>
            <a:r>
              <a:rPr lang="en-US" sz="2600" dirty="0" err="1"/>
              <a:t>phí</a:t>
            </a:r>
            <a:r>
              <a:rPr lang="en-US" sz="2600" dirty="0"/>
              <a:t> </a:t>
            </a:r>
            <a:r>
              <a:rPr lang="en-US" sz="2600" dirty="0" err="1"/>
              <a:t>trong</a:t>
            </a:r>
            <a:r>
              <a:rPr lang="en-US" sz="2600" dirty="0"/>
              <a:t> </a:t>
            </a:r>
            <a:r>
              <a:rPr lang="en-US" sz="2600" dirty="0" err="1"/>
              <a:t>những</a:t>
            </a:r>
            <a:r>
              <a:rPr lang="en-US" sz="2600" dirty="0"/>
              <a:t> </a:t>
            </a:r>
            <a:r>
              <a:rPr lang="en-US" sz="2600" dirty="0" err="1"/>
              <a:t>năm</a:t>
            </a:r>
            <a:r>
              <a:rPr lang="en-US" sz="2600" dirty="0"/>
              <a:t> </a:t>
            </a:r>
            <a:r>
              <a:rPr lang="en-US" sz="2600" dirty="0" err="1"/>
              <a:t>đầu</a:t>
            </a:r>
            <a:endParaRPr lang="en-US" sz="2600" dirty="0"/>
          </a:p>
          <a:p>
            <a:r>
              <a:rPr lang="en-US" sz="2600" dirty="0" err="1"/>
              <a:t>Gắn</a:t>
            </a:r>
            <a:r>
              <a:rPr lang="en-US" sz="2600" dirty="0"/>
              <a:t> </a:t>
            </a:r>
            <a:r>
              <a:rPr lang="en-US" sz="2600" dirty="0" err="1"/>
              <a:t>nông</a:t>
            </a:r>
            <a:r>
              <a:rPr lang="en-US" sz="2600" dirty="0"/>
              <a:t> </a:t>
            </a:r>
            <a:r>
              <a:rPr lang="en-US" sz="2600" dirty="0" err="1"/>
              <a:t>thôn</a:t>
            </a:r>
            <a:r>
              <a:rPr lang="en-US" sz="2600" dirty="0"/>
              <a:t> </a:t>
            </a:r>
            <a:r>
              <a:rPr lang="en-US" sz="2600" dirty="0" err="1"/>
              <a:t>với</a:t>
            </a:r>
            <a:r>
              <a:rPr lang="en-US" sz="2600" dirty="0"/>
              <a:t> </a:t>
            </a:r>
            <a:r>
              <a:rPr lang="en-US" sz="2600" dirty="0" err="1"/>
              <a:t>công</a:t>
            </a:r>
            <a:r>
              <a:rPr lang="en-US" sz="2600" dirty="0"/>
              <a:t> </a:t>
            </a:r>
            <a:r>
              <a:rPr lang="en-US" sz="2600" dirty="0" err="1"/>
              <a:t>nghiệp</a:t>
            </a:r>
            <a:r>
              <a:rPr lang="en-US" sz="2600" dirty="0"/>
              <a:t>, </a:t>
            </a:r>
            <a:r>
              <a:rPr lang="en-US" sz="2600" dirty="0" err="1"/>
              <a:t>doanh</a:t>
            </a:r>
            <a:r>
              <a:rPr lang="en-US" sz="2600" dirty="0"/>
              <a:t> </a:t>
            </a:r>
            <a:r>
              <a:rPr lang="en-US" sz="2600" dirty="0" err="1"/>
              <a:t>nghiệp</a:t>
            </a:r>
            <a:r>
              <a:rPr lang="en-US" sz="2600" dirty="0"/>
              <a:t> </a:t>
            </a:r>
            <a:r>
              <a:rPr lang="en-US" sz="2600" dirty="0" err="1"/>
              <a:t>vừa</a:t>
            </a:r>
            <a:r>
              <a:rPr lang="en-US" sz="2600" dirty="0"/>
              <a:t> </a:t>
            </a:r>
            <a:r>
              <a:rPr lang="en-US" sz="2600" dirty="0" err="1"/>
              <a:t>và</a:t>
            </a:r>
            <a:r>
              <a:rPr lang="en-US" sz="2600" dirty="0"/>
              <a:t> </a:t>
            </a:r>
            <a:r>
              <a:rPr lang="en-US" sz="2600" dirty="0" err="1"/>
              <a:t>nhỏ</a:t>
            </a:r>
            <a:r>
              <a:rPr lang="en-US" sz="2600" dirty="0"/>
              <a:t> </a:t>
            </a:r>
            <a:r>
              <a:rPr lang="en-US" sz="2600" dirty="0" err="1"/>
              <a:t>để</a:t>
            </a:r>
            <a:r>
              <a:rPr lang="en-US" sz="2600" dirty="0"/>
              <a:t> </a:t>
            </a:r>
            <a:r>
              <a:rPr lang="en-US" sz="2600" dirty="0" err="1"/>
              <a:t>tạo</a:t>
            </a:r>
            <a:r>
              <a:rPr lang="en-US" sz="2600" dirty="0"/>
              <a:t> </a:t>
            </a:r>
            <a:r>
              <a:rPr lang="en-US" sz="2600" dirty="0" err="1"/>
              <a:t>việc</a:t>
            </a:r>
            <a:r>
              <a:rPr lang="en-US" sz="2600" dirty="0"/>
              <a:t> </a:t>
            </a:r>
            <a:r>
              <a:rPr lang="en-US" sz="2600" dirty="0" err="1"/>
              <a:t>làm</a:t>
            </a:r>
            <a:r>
              <a:rPr lang="en-US" sz="2600" dirty="0"/>
              <a:t> </a:t>
            </a:r>
            <a:r>
              <a:rPr lang="en-US" sz="2600" dirty="0" err="1"/>
              <a:t>và</a:t>
            </a:r>
            <a:r>
              <a:rPr lang="en-US" sz="2600" dirty="0"/>
              <a:t> </a:t>
            </a:r>
            <a:r>
              <a:rPr lang="en-US" sz="2600" dirty="0" err="1"/>
              <a:t>thu</a:t>
            </a:r>
            <a:r>
              <a:rPr lang="en-US" sz="2600" dirty="0"/>
              <a:t> </a:t>
            </a:r>
            <a:r>
              <a:rPr lang="en-US" sz="2600" dirty="0" err="1"/>
              <a:t>nhập</a:t>
            </a:r>
            <a:r>
              <a:rPr lang="en-US" sz="2600" dirty="0"/>
              <a:t> </a:t>
            </a:r>
            <a:r>
              <a:rPr lang="en-US" sz="2600" dirty="0" err="1"/>
              <a:t>cho</a:t>
            </a:r>
            <a:r>
              <a:rPr lang="en-US" sz="2600" dirty="0"/>
              <a:t> </a:t>
            </a:r>
            <a:r>
              <a:rPr lang="en-US" sz="2600" dirty="0" err="1"/>
              <a:t>nông</a:t>
            </a:r>
            <a:r>
              <a:rPr lang="en-US" sz="2600" dirty="0"/>
              <a:t> </a:t>
            </a:r>
            <a:r>
              <a:rPr lang="en-US" sz="2600" dirty="0" err="1" smtClean="0"/>
              <a:t>thôn</a:t>
            </a:r>
            <a:endParaRPr lang="en-US" sz="2600" dirty="0"/>
          </a:p>
        </p:txBody>
      </p:sp>
    </p:spTree>
    <p:extLst>
      <p:ext uri="{BB962C8B-B14F-4D97-AF65-F5344CB8AC3E}">
        <p14:creationId xmlns:p14="http://schemas.microsoft.com/office/powerpoint/2010/main" val="168058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r" eaLnBrk="1" hangingPunct="1"/>
            <a:r>
              <a:rPr lang="en-US" dirty="0" err="1" smtClean="0"/>
              <a:t>Mỗi</a:t>
            </a:r>
            <a:r>
              <a:rPr lang="en-US" dirty="0" smtClean="0"/>
              <a:t> </a:t>
            </a:r>
            <a:r>
              <a:rPr lang="en-US" dirty="0" err="1" smtClean="0"/>
              <a:t>làng</a:t>
            </a:r>
            <a:r>
              <a:rPr lang="en-US" dirty="0" smtClean="0"/>
              <a:t> </a:t>
            </a:r>
            <a:r>
              <a:rPr lang="en-US" dirty="0" err="1" smtClean="0"/>
              <a:t>một</a:t>
            </a:r>
            <a:r>
              <a:rPr lang="en-US" dirty="0" smtClean="0"/>
              <a:t> </a:t>
            </a:r>
            <a:r>
              <a:rPr lang="en-US" dirty="0" err="1" smtClean="0"/>
              <a:t>sản</a:t>
            </a:r>
            <a:r>
              <a:rPr lang="en-US" dirty="0" smtClean="0"/>
              <a:t> </a:t>
            </a:r>
            <a:r>
              <a:rPr lang="en-US" dirty="0" err="1" smtClean="0"/>
              <a:t>phẩm</a:t>
            </a:r>
            <a:r>
              <a:rPr lang="en-US" dirty="0" smtClean="0"/>
              <a:t> (OVOP)</a:t>
            </a:r>
            <a:br>
              <a:rPr lang="en-US" dirty="0" smtClean="0"/>
            </a:br>
            <a:r>
              <a:rPr lang="en-US" sz="2400" dirty="0" smtClean="0"/>
              <a:t>(</a:t>
            </a:r>
            <a:r>
              <a:rPr lang="en-US" sz="2400" dirty="0" err="1" smtClean="0"/>
              <a:t>Nhật</a:t>
            </a:r>
            <a:r>
              <a:rPr lang="en-US" sz="2400" dirty="0" smtClean="0"/>
              <a:t> </a:t>
            </a:r>
            <a:r>
              <a:rPr lang="en-US" sz="2400" dirty="0" err="1" smtClean="0"/>
              <a:t>Bản</a:t>
            </a:r>
            <a:r>
              <a:rPr lang="en-US" sz="2400" dirty="0" smtClean="0"/>
              <a:t>, </a:t>
            </a:r>
            <a:r>
              <a:rPr lang="en-US" sz="2400" dirty="0" err="1" smtClean="0"/>
              <a:t>Thái</a:t>
            </a:r>
            <a:r>
              <a:rPr lang="en-US" sz="2400" dirty="0" smtClean="0"/>
              <a:t> </a:t>
            </a:r>
            <a:r>
              <a:rPr lang="en-US" sz="2400" dirty="0" err="1" smtClean="0"/>
              <a:t>Lan</a:t>
            </a:r>
            <a:r>
              <a:rPr lang="en-US" sz="2400" dirty="0" smtClean="0"/>
              <a:t>, Indonesia…) </a:t>
            </a:r>
            <a:endParaRPr lang="en-US" dirty="0" smtClean="0">
              <a:solidFill>
                <a:srgbClr val="FF0000"/>
              </a:solidFill>
            </a:endParaRPr>
          </a:p>
        </p:txBody>
      </p:sp>
      <p:sp>
        <p:nvSpPr>
          <p:cNvPr id="4" name="Rectangle 3"/>
          <p:cNvSpPr/>
          <p:nvPr/>
        </p:nvSpPr>
        <p:spPr>
          <a:xfrm>
            <a:off x="130175" y="2338388"/>
            <a:ext cx="1828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t>Hành động địa phương – suy nghĩ toàn cầu</a:t>
            </a:r>
          </a:p>
        </p:txBody>
      </p:sp>
      <p:sp>
        <p:nvSpPr>
          <p:cNvPr id="9" name="Rectangle 8"/>
          <p:cNvSpPr/>
          <p:nvPr/>
        </p:nvSpPr>
        <p:spPr>
          <a:xfrm>
            <a:off x="2057400" y="2338388"/>
            <a:ext cx="1044575"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t>Tự tin sáng tạo</a:t>
            </a:r>
          </a:p>
        </p:txBody>
      </p:sp>
      <p:sp>
        <p:nvSpPr>
          <p:cNvPr id="11" name="Rectangle 10"/>
          <p:cNvSpPr/>
          <p:nvPr/>
        </p:nvSpPr>
        <p:spPr>
          <a:xfrm>
            <a:off x="3181350" y="2338388"/>
            <a:ext cx="1216025"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t>Phát triển nguồn nhân lực</a:t>
            </a:r>
          </a:p>
        </p:txBody>
      </p:sp>
      <p:sp>
        <p:nvSpPr>
          <p:cNvPr id="5" name="Oval 4"/>
          <p:cNvSpPr/>
          <p:nvPr/>
        </p:nvSpPr>
        <p:spPr>
          <a:xfrm>
            <a:off x="1120775" y="1209675"/>
            <a:ext cx="2060575" cy="747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t>3 nguyên tắc</a:t>
            </a:r>
          </a:p>
        </p:txBody>
      </p:sp>
      <p:cxnSp>
        <p:nvCxnSpPr>
          <p:cNvPr id="7" name="Straight Arrow Connector 6"/>
          <p:cNvCxnSpPr>
            <a:stCxn id="5" idx="4"/>
          </p:cNvCxnSpPr>
          <p:nvPr/>
        </p:nvCxnSpPr>
        <p:spPr>
          <a:xfrm flipH="1">
            <a:off x="1044575" y="1957388"/>
            <a:ext cx="110648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p:cNvCxnSpPr>
          <p:nvPr/>
        </p:nvCxnSpPr>
        <p:spPr>
          <a:xfrm>
            <a:off x="2151063" y="1957388"/>
            <a:ext cx="42862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4"/>
          </p:cNvCxnSpPr>
          <p:nvPr/>
        </p:nvCxnSpPr>
        <p:spPr>
          <a:xfrm>
            <a:off x="2151063" y="1957388"/>
            <a:ext cx="16383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513" y="4775200"/>
            <a:ext cx="1828800" cy="196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t>Đưa công nghệ mới vào SX, làm rõ đặc trưng sản phẩm địa phương</a:t>
            </a:r>
            <a:endParaRPr lang="en-US" sz="2000"/>
          </a:p>
        </p:txBody>
      </p:sp>
      <p:sp>
        <p:nvSpPr>
          <p:cNvPr id="23" name="Rectangle 22"/>
          <p:cNvSpPr/>
          <p:nvPr/>
        </p:nvSpPr>
        <p:spPr>
          <a:xfrm>
            <a:off x="1963738" y="4775200"/>
            <a:ext cx="1044575" cy="196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t>Thành lập Hiệp hội ngành nghề</a:t>
            </a:r>
            <a:endParaRPr lang="en-US" sz="2000"/>
          </a:p>
        </p:txBody>
      </p:sp>
      <p:sp>
        <p:nvSpPr>
          <p:cNvPr id="24" name="Rectangle 23"/>
          <p:cNvSpPr/>
          <p:nvPr/>
        </p:nvSpPr>
        <p:spPr>
          <a:xfrm>
            <a:off x="3087688" y="4775200"/>
            <a:ext cx="1216025" cy="1965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t>Quan tâm giải quyết vấn đề môi trường</a:t>
            </a:r>
            <a:endParaRPr lang="en-US" sz="2000"/>
          </a:p>
        </p:txBody>
      </p:sp>
      <p:sp>
        <p:nvSpPr>
          <p:cNvPr id="25" name="Oval 24"/>
          <p:cNvSpPr/>
          <p:nvPr/>
        </p:nvSpPr>
        <p:spPr>
          <a:xfrm>
            <a:off x="1042988" y="3646488"/>
            <a:ext cx="2060575" cy="747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a:t>3 </a:t>
            </a:r>
            <a:r>
              <a:rPr lang="en-US" sz="2000" b="1"/>
              <a:t>tiêu chuẩn</a:t>
            </a:r>
            <a:endParaRPr lang="en-US" sz="2000" b="1"/>
          </a:p>
        </p:txBody>
      </p:sp>
      <p:cxnSp>
        <p:nvCxnSpPr>
          <p:cNvPr id="26" name="Straight Arrow Connector 25"/>
          <p:cNvCxnSpPr>
            <a:stCxn id="25" idx="4"/>
          </p:cNvCxnSpPr>
          <p:nvPr/>
        </p:nvCxnSpPr>
        <p:spPr>
          <a:xfrm flipH="1">
            <a:off x="966788" y="4394200"/>
            <a:ext cx="1106487"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4"/>
          </p:cNvCxnSpPr>
          <p:nvPr/>
        </p:nvCxnSpPr>
        <p:spPr>
          <a:xfrm>
            <a:off x="2073275" y="4394200"/>
            <a:ext cx="42862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4"/>
          </p:cNvCxnSpPr>
          <p:nvPr/>
        </p:nvCxnSpPr>
        <p:spPr>
          <a:xfrm>
            <a:off x="2073275" y="4394200"/>
            <a:ext cx="16383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29200" y="1855787"/>
            <a:ext cx="3886200" cy="4884737"/>
          </a:xfrm>
          <a:prstGeom prst="rect">
            <a:avLst/>
          </a:prstGeom>
        </p:spPr>
        <p:style>
          <a:lnRef idx="2">
            <a:schemeClr val="accent1"/>
          </a:lnRef>
          <a:fillRef idx="1">
            <a:schemeClr val="lt1"/>
          </a:fillRef>
          <a:effectRef idx="0">
            <a:schemeClr val="accent1"/>
          </a:effectRef>
          <a:fontRef idx="minor">
            <a:schemeClr val="dk1"/>
          </a:fontRef>
        </p:style>
        <p:txBody>
          <a:bodyPr/>
          <a:lstStyle/>
          <a:p>
            <a:pPr marL="285750" indent="-285750">
              <a:buFont typeface="Arial" pitchFamily="34" charset="0"/>
              <a:buChar char="•"/>
              <a:defRPr/>
            </a:pPr>
            <a:r>
              <a:rPr lang="en-US" sz="2400" dirty="0" err="1" smtClean="0"/>
              <a:t>Tập</a:t>
            </a:r>
            <a:r>
              <a:rPr lang="en-US" sz="2400" dirty="0" smtClean="0"/>
              <a:t> </a:t>
            </a:r>
            <a:r>
              <a:rPr lang="en-US" sz="2400" dirty="0" err="1" smtClean="0"/>
              <a:t>huấn</a:t>
            </a:r>
            <a:r>
              <a:rPr lang="en-US" sz="2400" dirty="0" smtClean="0"/>
              <a:t> </a:t>
            </a:r>
            <a:r>
              <a:rPr lang="en-US" sz="2400" dirty="0" err="1" smtClean="0"/>
              <a:t>lãnh</a:t>
            </a:r>
            <a:r>
              <a:rPr lang="en-US" sz="2400" dirty="0" smtClean="0"/>
              <a:t> </a:t>
            </a:r>
            <a:r>
              <a:rPr lang="en-US" sz="2400" dirty="0" err="1" smtClean="0"/>
              <a:t>đạo</a:t>
            </a:r>
            <a:endParaRPr lang="en-US" sz="2400" dirty="0"/>
          </a:p>
          <a:p>
            <a:pPr marL="285750" indent="-285750">
              <a:buFont typeface="Arial" pitchFamily="34" charset="0"/>
              <a:buChar char="•"/>
              <a:defRPr/>
            </a:pPr>
            <a:r>
              <a:rPr lang="en-US" sz="2400" dirty="0" err="1"/>
              <a:t>Thiết</a:t>
            </a:r>
            <a:r>
              <a:rPr lang="en-US" sz="2400" dirty="0"/>
              <a:t> </a:t>
            </a:r>
            <a:r>
              <a:rPr lang="en-US" sz="2400" dirty="0" err="1"/>
              <a:t>lập</a:t>
            </a:r>
            <a:r>
              <a:rPr lang="en-US" sz="2400" dirty="0"/>
              <a:t> </a:t>
            </a:r>
            <a:r>
              <a:rPr lang="en-US" sz="2400" dirty="0" err="1"/>
              <a:t>và</a:t>
            </a:r>
            <a:r>
              <a:rPr lang="en-US" sz="2400" dirty="0"/>
              <a:t> </a:t>
            </a:r>
            <a:r>
              <a:rPr lang="en-US" sz="2400" dirty="0" err="1"/>
              <a:t>duy</a:t>
            </a:r>
            <a:r>
              <a:rPr lang="en-US" sz="2400" dirty="0"/>
              <a:t> </a:t>
            </a:r>
            <a:r>
              <a:rPr lang="en-US" sz="2400" dirty="0" err="1"/>
              <a:t>trì</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tập</a:t>
            </a:r>
            <a:r>
              <a:rPr lang="en-US" sz="2400" dirty="0"/>
              <a:t> </a:t>
            </a:r>
            <a:r>
              <a:rPr lang="en-US" sz="2400" dirty="0" err="1"/>
              <a:t>thể</a:t>
            </a:r>
            <a:endParaRPr lang="en-US" sz="2400" dirty="0"/>
          </a:p>
          <a:p>
            <a:pPr marL="285750" indent="-285750">
              <a:buFont typeface="Arial" pitchFamily="34" charset="0"/>
              <a:buChar char="•"/>
              <a:defRPr/>
            </a:pPr>
            <a:r>
              <a:rPr lang="en-US" sz="2400" dirty="0" err="1" smtClean="0"/>
              <a:t>Hỗ</a:t>
            </a:r>
            <a:r>
              <a:rPr lang="en-US" sz="2400" dirty="0" smtClean="0"/>
              <a:t> </a:t>
            </a:r>
            <a:r>
              <a:rPr lang="en-US" sz="2400" dirty="0" err="1"/>
              <a:t>trợ</a:t>
            </a:r>
            <a:r>
              <a:rPr lang="en-US" sz="2400" dirty="0"/>
              <a:t> </a:t>
            </a:r>
            <a:r>
              <a:rPr lang="en-US" sz="2400" dirty="0" err="1"/>
              <a:t>hoạt</a:t>
            </a:r>
            <a:r>
              <a:rPr lang="en-US" sz="2400" dirty="0"/>
              <a:t> </a:t>
            </a:r>
            <a:r>
              <a:rPr lang="en-US" sz="2400" dirty="0" err="1"/>
              <a:t>động</a:t>
            </a:r>
            <a:r>
              <a:rPr lang="en-US" sz="2400" dirty="0"/>
              <a:t> marketing: </a:t>
            </a:r>
            <a:r>
              <a:rPr lang="en-US" sz="2400" dirty="0" err="1"/>
              <a:t>trang</a:t>
            </a:r>
            <a:r>
              <a:rPr lang="en-US" sz="2400" dirty="0"/>
              <a:t> </a:t>
            </a:r>
            <a:r>
              <a:rPr lang="en-US" sz="2400" dirty="0" err="1"/>
              <a:t>thiết</a:t>
            </a:r>
            <a:r>
              <a:rPr lang="en-US" sz="2400" dirty="0"/>
              <a:t> </a:t>
            </a:r>
            <a:r>
              <a:rPr lang="en-US" sz="2400" dirty="0" err="1"/>
              <a:t>bị</a:t>
            </a:r>
            <a:r>
              <a:rPr lang="en-US" sz="2400" dirty="0"/>
              <a:t> </a:t>
            </a:r>
            <a:r>
              <a:rPr lang="en-US" sz="2400" dirty="0" err="1"/>
              <a:t>phục</a:t>
            </a:r>
            <a:r>
              <a:rPr lang="en-US" sz="2400" dirty="0"/>
              <a:t> </a:t>
            </a:r>
            <a:r>
              <a:rPr lang="en-US" sz="2400" dirty="0" err="1"/>
              <a:t>vụ</a:t>
            </a:r>
            <a:r>
              <a:rPr lang="en-US" sz="2400" dirty="0"/>
              <a:t> </a:t>
            </a:r>
            <a:r>
              <a:rPr lang="en-US" sz="2400" dirty="0" err="1"/>
              <a:t>sản</a:t>
            </a:r>
            <a:r>
              <a:rPr lang="en-US" sz="2400" dirty="0"/>
              <a:t> </a:t>
            </a:r>
            <a:r>
              <a:rPr lang="en-US" sz="2400" dirty="0" err="1"/>
              <a:t>xuất</a:t>
            </a:r>
            <a:r>
              <a:rPr lang="en-US" sz="2400" dirty="0"/>
              <a:t> </a:t>
            </a:r>
            <a:r>
              <a:rPr lang="en-US" sz="2400" dirty="0" err="1"/>
              <a:t>và</a:t>
            </a:r>
            <a:r>
              <a:rPr lang="en-US" sz="2400" dirty="0"/>
              <a:t> </a:t>
            </a:r>
            <a:r>
              <a:rPr lang="en-US" sz="2400" dirty="0" err="1"/>
              <a:t>tiêu</a:t>
            </a:r>
            <a:r>
              <a:rPr lang="en-US" sz="2400" dirty="0"/>
              <a:t> </a:t>
            </a:r>
            <a:r>
              <a:rPr lang="en-US" sz="2400" dirty="0" err="1"/>
              <a:t>thụ</a:t>
            </a:r>
            <a:endParaRPr lang="en-US" sz="2400" dirty="0"/>
          </a:p>
          <a:p>
            <a:pPr marL="285750" indent="-285750">
              <a:buFont typeface="Arial" pitchFamily="34" charset="0"/>
              <a:buChar char="•"/>
              <a:defRPr/>
            </a:pPr>
            <a:r>
              <a:rPr lang="en-US" sz="2400" dirty="0" err="1"/>
              <a:t>Hỗ</a:t>
            </a:r>
            <a:r>
              <a:rPr lang="en-US" sz="2400" dirty="0"/>
              <a:t> </a:t>
            </a:r>
            <a:r>
              <a:rPr lang="en-US" sz="2400" dirty="0" err="1"/>
              <a:t>trợ</a:t>
            </a:r>
            <a:r>
              <a:rPr lang="en-US" sz="2400" dirty="0"/>
              <a:t> </a:t>
            </a:r>
            <a:r>
              <a:rPr lang="en-US" sz="2400" dirty="0" err="1"/>
              <a:t>kỹ</a:t>
            </a:r>
            <a:r>
              <a:rPr lang="en-US" sz="2400" dirty="0"/>
              <a:t> </a:t>
            </a:r>
            <a:r>
              <a:rPr lang="en-US" sz="2400" dirty="0" err="1"/>
              <a:t>thuật</a:t>
            </a:r>
            <a:r>
              <a:rPr lang="en-US" sz="2400" dirty="0"/>
              <a:t>: </a:t>
            </a:r>
            <a:r>
              <a:rPr lang="en-US" sz="2400" dirty="0" err="1"/>
              <a:t>theo</a:t>
            </a:r>
            <a:r>
              <a:rPr lang="en-US" sz="2400" dirty="0"/>
              <a:t> </a:t>
            </a:r>
            <a:r>
              <a:rPr lang="en-US" sz="2400" dirty="0" err="1"/>
              <a:t>nhóm</a:t>
            </a:r>
            <a:r>
              <a:rPr lang="en-US" sz="2400" dirty="0"/>
              <a:t> </a:t>
            </a:r>
            <a:r>
              <a:rPr lang="en-US" sz="2400" dirty="0" err="1"/>
              <a:t>người</a:t>
            </a:r>
            <a:r>
              <a:rPr lang="en-US" sz="2400" dirty="0"/>
              <a:t> </a:t>
            </a:r>
            <a:r>
              <a:rPr lang="en-US" sz="2400" dirty="0" err="1"/>
              <a:t>sản</a:t>
            </a:r>
            <a:r>
              <a:rPr lang="en-US" sz="2400" dirty="0"/>
              <a:t> </a:t>
            </a:r>
            <a:r>
              <a:rPr lang="en-US" sz="2400" dirty="0" err="1"/>
              <a:t>xuất</a:t>
            </a:r>
            <a:endParaRPr lang="en-US" sz="2400" dirty="0"/>
          </a:p>
          <a:p>
            <a:pPr marL="285750" indent="-285750">
              <a:buFont typeface="Arial" pitchFamily="34" charset="0"/>
              <a:buChar char="•"/>
              <a:defRPr/>
            </a:pPr>
            <a:r>
              <a:rPr lang="en-US" sz="2400" dirty="0" err="1"/>
              <a:t>Hỗ</a:t>
            </a:r>
            <a:r>
              <a:rPr lang="en-US" sz="2400" dirty="0"/>
              <a:t> </a:t>
            </a:r>
            <a:r>
              <a:rPr lang="en-US" sz="2400" dirty="0" err="1"/>
              <a:t>trợ</a:t>
            </a:r>
            <a:r>
              <a:rPr lang="en-US" sz="2400" dirty="0"/>
              <a:t> </a:t>
            </a:r>
            <a:r>
              <a:rPr lang="en-US" sz="2400" dirty="0" err="1"/>
              <a:t>tài</a:t>
            </a:r>
            <a:r>
              <a:rPr lang="en-US" sz="2400" dirty="0"/>
              <a:t> </a:t>
            </a:r>
            <a:r>
              <a:rPr lang="en-US" sz="2400" dirty="0" err="1"/>
              <a:t>chính</a:t>
            </a:r>
            <a:r>
              <a:rPr lang="en-US" sz="2400" dirty="0"/>
              <a:t>: </a:t>
            </a:r>
            <a:r>
              <a:rPr lang="en-US" sz="2400" dirty="0" err="1"/>
              <a:t>tín</a:t>
            </a:r>
            <a:r>
              <a:rPr lang="en-US" sz="2400" dirty="0"/>
              <a:t> </a:t>
            </a:r>
            <a:r>
              <a:rPr lang="en-US" sz="2400" dirty="0" err="1"/>
              <a:t>dụng</a:t>
            </a:r>
            <a:r>
              <a:rPr lang="en-US" sz="2400" dirty="0"/>
              <a:t>, </a:t>
            </a:r>
            <a:r>
              <a:rPr lang="en-US" sz="2400" dirty="0" err="1"/>
              <a:t>tài</a:t>
            </a:r>
            <a:r>
              <a:rPr lang="en-US" sz="2400" dirty="0"/>
              <a:t> </a:t>
            </a:r>
            <a:r>
              <a:rPr lang="en-US" sz="2400" dirty="0" err="1"/>
              <a:t>chính</a:t>
            </a:r>
            <a:r>
              <a:rPr lang="en-US" sz="2400" dirty="0"/>
              <a:t> vi </a:t>
            </a:r>
            <a:r>
              <a:rPr lang="en-US" sz="2400" dirty="0" err="1"/>
              <a:t>mô</a:t>
            </a:r>
            <a:endParaRPr lang="en-US" sz="2400" dirty="0"/>
          </a:p>
        </p:txBody>
      </p:sp>
    </p:spTree>
    <p:extLst>
      <p:ext uri="{BB962C8B-B14F-4D97-AF65-F5344CB8AC3E}">
        <p14:creationId xmlns:p14="http://schemas.microsoft.com/office/powerpoint/2010/main" val="266464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zizshamanism.com/wp-content/uploads/2013/02/dragon-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87287">
            <a:off x="2949805" y="23570"/>
            <a:ext cx="3207484" cy="680143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3821996" y="1660669"/>
            <a:ext cx="1846300" cy="437264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b="1" smtClean="0">
                <a:latin typeface="Arial" pitchFamily="34" charset="0"/>
                <a:cs typeface="Arial" pitchFamily="34" charset="0"/>
              </a:rPr>
              <a:t>DOANH NGHIỆP ĐẦU RỒNG</a:t>
            </a:r>
            <a:endParaRPr lang="en-US" b="1">
              <a:latin typeface="Arial" pitchFamily="34" charset="0"/>
              <a:cs typeface="Arial" pitchFamily="34" charset="0"/>
            </a:endParaRPr>
          </a:p>
        </p:txBody>
      </p:sp>
      <p:grpSp>
        <p:nvGrpSpPr>
          <p:cNvPr id="1029" name="Group 1028"/>
          <p:cNvGrpSpPr/>
          <p:nvPr/>
        </p:nvGrpSpPr>
        <p:grpSpPr>
          <a:xfrm>
            <a:off x="431957" y="2667000"/>
            <a:ext cx="8407244" cy="3381515"/>
            <a:chOff x="152399" y="2703106"/>
            <a:chExt cx="8674544" cy="3496608"/>
          </a:xfrm>
        </p:grpSpPr>
        <p:sp>
          <p:nvSpPr>
            <p:cNvPr id="4" name="Rectangle 3"/>
            <p:cNvSpPr/>
            <p:nvPr/>
          </p:nvSpPr>
          <p:spPr>
            <a:xfrm>
              <a:off x="3647301" y="2716470"/>
              <a:ext cx="1905001" cy="1066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mtClean="0"/>
                <a:t>Xí nghiệp sản xuất, gia công, chế biến</a:t>
              </a:r>
              <a:endParaRPr lang="en-US"/>
            </a:p>
          </p:txBody>
        </p:sp>
        <p:sp>
          <p:nvSpPr>
            <p:cNvPr id="5" name="Rectangle 4"/>
            <p:cNvSpPr/>
            <p:nvPr/>
          </p:nvSpPr>
          <p:spPr>
            <a:xfrm>
              <a:off x="3642385" y="3920920"/>
              <a:ext cx="1905001"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mtClean="0"/>
                <a:t>Đơn vị nghiên cứu, chuyển giao công nghệ NN</a:t>
              </a:r>
              <a:endParaRPr lang="en-US"/>
            </a:p>
          </p:txBody>
        </p:sp>
        <p:sp>
          <p:nvSpPr>
            <p:cNvPr id="6" name="Rectangle 5"/>
            <p:cNvSpPr/>
            <p:nvPr/>
          </p:nvSpPr>
          <p:spPr>
            <a:xfrm>
              <a:off x="3647301" y="5125373"/>
              <a:ext cx="1905001"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mtClean="0"/>
                <a:t>Chợ buôn bán nông sản</a:t>
              </a:r>
              <a:endParaRPr lang="en-US"/>
            </a:p>
          </p:txBody>
        </p:sp>
        <p:sp>
          <p:nvSpPr>
            <p:cNvPr id="8" name="Rectangle 7"/>
            <p:cNvSpPr/>
            <p:nvPr/>
          </p:nvSpPr>
          <p:spPr>
            <a:xfrm>
              <a:off x="152399" y="5130455"/>
              <a:ext cx="990601"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mtClean="0"/>
                <a:t>Nông dân</a:t>
              </a:r>
              <a:endParaRPr lang="en-US"/>
            </a:p>
          </p:txBody>
        </p:sp>
        <p:sp>
          <p:nvSpPr>
            <p:cNvPr id="9" name="Rectangle 8"/>
            <p:cNvSpPr/>
            <p:nvPr/>
          </p:nvSpPr>
          <p:spPr>
            <a:xfrm>
              <a:off x="1676400" y="5132914"/>
              <a:ext cx="1020098"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mtClean="0"/>
                <a:t>Tổ chức nông dân</a:t>
              </a:r>
              <a:endParaRPr lang="en-US"/>
            </a:p>
          </p:txBody>
        </p:sp>
        <p:sp>
          <p:nvSpPr>
            <p:cNvPr id="11" name="Rectangle 10"/>
            <p:cNvSpPr/>
            <p:nvPr/>
          </p:nvSpPr>
          <p:spPr>
            <a:xfrm>
              <a:off x="6282844" y="2703106"/>
              <a:ext cx="990601"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mtClean="0"/>
                <a:t>Thị trường trong nước</a:t>
              </a:r>
              <a:endParaRPr lang="en-US"/>
            </a:p>
          </p:txBody>
        </p:sp>
        <p:sp>
          <p:nvSpPr>
            <p:cNvPr id="12" name="Rectangle 11"/>
            <p:cNvSpPr/>
            <p:nvPr/>
          </p:nvSpPr>
          <p:spPr>
            <a:xfrm>
              <a:off x="7806845" y="2705566"/>
              <a:ext cx="1020098"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mtClean="0"/>
                <a:t>Thị trường quốc tế</a:t>
              </a:r>
              <a:endParaRPr lang="en-US"/>
            </a:p>
          </p:txBody>
        </p:sp>
        <p:cxnSp>
          <p:nvCxnSpPr>
            <p:cNvPr id="16" name="Straight Arrow Connector 15"/>
            <p:cNvCxnSpPr>
              <a:stCxn id="9" idx="3"/>
              <a:endCxn id="4" idx="1"/>
            </p:cNvCxnSpPr>
            <p:nvPr/>
          </p:nvCxnSpPr>
          <p:spPr>
            <a:xfrm flipV="1">
              <a:off x="2696498" y="3249870"/>
              <a:ext cx="950803" cy="2416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5" idx="1"/>
            </p:cNvCxnSpPr>
            <p:nvPr/>
          </p:nvCxnSpPr>
          <p:spPr>
            <a:xfrm flipV="1">
              <a:off x="2696498" y="4454320"/>
              <a:ext cx="945888" cy="1211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4" idx="3"/>
              <a:endCxn id="11" idx="1"/>
            </p:cNvCxnSpPr>
            <p:nvPr/>
          </p:nvCxnSpPr>
          <p:spPr>
            <a:xfrm flipV="1">
              <a:off x="5552302" y="3236506"/>
              <a:ext cx="730542" cy="133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3"/>
              <a:endCxn id="11" idx="1"/>
            </p:cNvCxnSpPr>
            <p:nvPr/>
          </p:nvCxnSpPr>
          <p:spPr>
            <a:xfrm flipV="1">
              <a:off x="5547387" y="3236506"/>
              <a:ext cx="735458" cy="1217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6" idx="3"/>
              <a:endCxn id="11" idx="1"/>
            </p:cNvCxnSpPr>
            <p:nvPr/>
          </p:nvCxnSpPr>
          <p:spPr>
            <a:xfrm flipV="1">
              <a:off x="5552302" y="3236506"/>
              <a:ext cx="730542" cy="2422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1" idx="3"/>
              <a:endCxn id="12" idx="1"/>
            </p:cNvCxnSpPr>
            <p:nvPr/>
          </p:nvCxnSpPr>
          <p:spPr>
            <a:xfrm>
              <a:off x="7273445" y="3236506"/>
              <a:ext cx="533400" cy="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8" idx="3"/>
              <a:endCxn id="9" idx="1"/>
            </p:cNvCxnSpPr>
            <p:nvPr/>
          </p:nvCxnSpPr>
          <p:spPr>
            <a:xfrm>
              <a:off x="1143000" y="5663855"/>
              <a:ext cx="533400" cy="2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4" name="Straight Arrow Connector 1023"/>
            <p:cNvCxnSpPr>
              <a:stCxn id="9" idx="3"/>
              <a:endCxn id="6" idx="1"/>
            </p:cNvCxnSpPr>
            <p:nvPr/>
          </p:nvCxnSpPr>
          <p:spPr>
            <a:xfrm flipV="1">
              <a:off x="2696498" y="5658774"/>
              <a:ext cx="950803" cy="75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56659" y="87663"/>
            <a:ext cx="9075700" cy="1143000"/>
          </a:xfrm>
        </p:spPr>
        <p:txBody>
          <a:bodyPr>
            <a:noAutofit/>
          </a:bodyPr>
          <a:lstStyle/>
          <a:p>
            <a:r>
              <a:rPr lang="en-US" sz="3600" dirty="0" err="1" smtClean="0"/>
              <a:t>Trung</a:t>
            </a:r>
            <a:r>
              <a:rPr lang="en-US" sz="3600" dirty="0" smtClean="0"/>
              <a:t> </a:t>
            </a:r>
            <a:r>
              <a:rPr lang="en-US" sz="3600" dirty="0" err="1" smtClean="0"/>
              <a:t>Quốc</a:t>
            </a:r>
            <a:r>
              <a:rPr lang="en-US" sz="3600" dirty="0" smtClean="0"/>
              <a:t>: </a:t>
            </a:r>
            <a:r>
              <a:rPr lang="en-US" sz="3600" dirty="0" err="1" smtClean="0"/>
              <a:t>từ</a:t>
            </a:r>
            <a:r>
              <a:rPr lang="en-US" sz="3600" dirty="0" smtClean="0"/>
              <a:t> </a:t>
            </a:r>
            <a:r>
              <a:rPr lang="en-US" sz="3600" dirty="0" err="1" smtClean="0"/>
              <a:t>doanh</a:t>
            </a:r>
            <a:r>
              <a:rPr lang="en-US" sz="3600" dirty="0" smtClean="0"/>
              <a:t> </a:t>
            </a:r>
            <a:r>
              <a:rPr lang="en-US" sz="3600" dirty="0" err="1" smtClean="0"/>
              <a:t>nghiệp</a:t>
            </a:r>
            <a:r>
              <a:rPr lang="en-US" sz="3600" dirty="0" smtClean="0"/>
              <a:t> </a:t>
            </a:r>
            <a:r>
              <a:rPr lang="en-US" sz="3600" dirty="0" err="1" smtClean="0"/>
              <a:t>hương</a:t>
            </a:r>
            <a:r>
              <a:rPr lang="en-US" sz="3600" dirty="0" smtClean="0"/>
              <a:t> </a:t>
            </a:r>
            <a:r>
              <a:rPr lang="en-US" sz="3600" dirty="0" err="1" smtClean="0"/>
              <a:t>trấn</a:t>
            </a:r>
            <a:r>
              <a:rPr lang="en-US" sz="3600" dirty="0" smtClean="0"/>
              <a:t> </a:t>
            </a:r>
            <a:r>
              <a:rPr lang="en-US" sz="3600" dirty="0" err="1" smtClean="0"/>
              <a:t>đến</a:t>
            </a:r>
            <a:r>
              <a:rPr lang="en-US" sz="3600" dirty="0" smtClean="0"/>
              <a:t> </a:t>
            </a:r>
            <a:r>
              <a:rPr lang="en-US" sz="3600" dirty="0" err="1" smtClean="0"/>
              <a:t>doanh</a:t>
            </a:r>
            <a:r>
              <a:rPr lang="en-US" sz="3600" dirty="0" smtClean="0"/>
              <a:t> </a:t>
            </a:r>
            <a:r>
              <a:rPr lang="en-US" sz="3600" dirty="0" err="1" smtClean="0"/>
              <a:t>nghiệp</a:t>
            </a:r>
            <a:r>
              <a:rPr lang="en-US" sz="3600" dirty="0" smtClean="0"/>
              <a:t> </a:t>
            </a:r>
            <a:r>
              <a:rPr lang="en-US" sz="3600" dirty="0" err="1" smtClean="0"/>
              <a:t>đầu</a:t>
            </a:r>
            <a:r>
              <a:rPr lang="en-US" sz="3600" dirty="0" smtClean="0"/>
              <a:t> </a:t>
            </a:r>
            <a:r>
              <a:rPr lang="en-US" sz="3600" dirty="0" err="1" smtClean="0"/>
              <a:t>rồng</a:t>
            </a:r>
            <a:endParaRPr lang="en-US" sz="3600" dirty="0"/>
          </a:p>
        </p:txBody>
      </p:sp>
      <p:sp>
        <p:nvSpPr>
          <p:cNvPr id="1030" name="Explosion 1 1029"/>
          <p:cNvSpPr/>
          <p:nvPr/>
        </p:nvSpPr>
        <p:spPr>
          <a:xfrm>
            <a:off x="5791200" y="3200400"/>
            <a:ext cx="3341159" cy="3154394"/>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smtClean="0"/>
              <a:t>THU HÚT ĐẦU TƯ TỪ DN</a:t>
            </a:r>
            <a:endParaRPr lang="en-US" sz="2400" b="1"/>
          </a:p>
        </p:txBody>
      </p:sp>
      <p:sp>
        <p:nvSpPr>
          <p:cNvPr id="41" name="Explosion 1 40"/>
          <p:cNvSpPr/>
          <p:nvPr/>
        </p:nvSpPr>
        <p:spPr>
          <a:xfrm>
            <a:off x="56659" y="1798606"/>
            <a:ext cx="3341159" cy="3154394"/>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smtClean="0"/>
              <a:t>TỔ CHỨC NÔNG DÂN</a:t>
            </a:r>
            <a:endParaRPr lang="en-US" sz="2400" b="1"/>
          </a:p>
        </p:txBody>
      </p:sp>
      <p:cxnSp>
        <p:nvCxnSpPr>
          <p:cNvPr id="1032" name="Straight Arrow Connector 1031"/>
          <p:cNvCxnSpPr/>
          <p:nvPr/>
        </p:nvCxnSpPr>
        <p:spPr>
          <a:xfrm>
            <a:off x="894446" y="6553200"/>
            <a:ext cx="7792354"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33" name="TextBox 1032"/>
          <p:cNvSpPr txBox="1"/>
          <p:nvPr/>
        </p:nvSpPr>
        <p:spPr>
          <a:xfrm>
            <a:off x="1295400" y="6172200"/>
            <a:ext cx="6705600" cy="400110"/>
          </a:xfrm>
          <a:prstGeom prst="rect">
            <a:avLst/>
          </a:prstGeom>
          <a:noFill/>
        </p:spPr>
        <p:txBody>
          <a:bodyPr wrap="square" rtlCol="0">
            <a:spAutoFit/>
          </a:bodyPr>
          <a:lstStyle/>
          <a:p>
            <a:pPr algn="ctr"/>
            <a:r>
              <a:rPr lang="en-US" sz="2000" b="1" i="1" smtClean="0"/>
              <a:t>Liên kết theo chuỗi giá trị</a:t>
            </a:r>
            <a:endParaRPr lang="en-US" sz="2000" b="1" i="1"/>
          </a:p>
        </p:txBody>
      </p:sp>
    </p:spTree>
    <p:extLst>
      <p:ext uri="{BB962C8B-B14F-4D97-AF65-F5344CB8AC3E}">
        <p14:creationId xmlns:p14="http://schemas.microsoft.com/office/powerpoint/2010/main" val="34511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Doanh</a:t>
            </a:r>
            <a:r>
              <a:rPr lang="en-US" dirty="0" smtClean="0"/>
              <a:t> </a:t>
            </a:r>
            <a:r>
              <a:rPr lang="en-US" dirty="0" err="1" smtClean="0"/>
              <a:t>nghiệp</a:t>
            </a:r>
            <a:r>
              <a:rPr lang="en-US" dirty="0" smtClean="0"/>
              <a:t> </a:t>
            </a:r>
            <a:r>
              <a:rPr lang="en-US" dirty="0" err="1" smtClean="0"/>
              <a:t>đầu</a:t>
            </a:r>
            <a:r>
              <a:rPr lang="en-US" dirty="0" smtClean="0"/>
              <a:t> </a:t>
            </a:r>
            <a:r>
              <a:rPr lang="en-US" dirty="0" err="1" smtClean="0"/>
              <a:t>rồng</a:t>
            </a:r>
            <a:r>
              <a:rPr lang="en-US" dirty="0" smtClean="0"/>
              <a:t> ở </a:t>
            </a:r>
            <a:r>
              <a:rPr lang="en-US" dirty="0" err="1" smtClean="0"/>
              <a:t>Trung</a:t>
            </a:r>
            <a:r>
              <a:rPr lang="en-US" dirty="0" smtClean="0"/>
              <a:t> </a:t>
            </a:r>
            <a:r>
              <a:rPr lang="en-US" dirty="0" err="1" smtClean="0"/>
              <a:t>Quốc</a:t>
            </a:r>
            <a:endParaRPr lang="en-US" dirty="0">
              <a:solidFill>
                <a:srgbClr val="FF0000"/>
              </a:solidFill>
            </a:endParaRPr>
          </a:p>
        </p:txBody>
      </p:sp>
      <p:sp>
        <p:nvSpPr>
          <p:cNvPr id="3" name="Content Placeholder 2"/>
          <p:cNvSpPr>
            <a:spLocks noGrp="1"/>
          </p:cNvSpPr>
          <p:nvPr>
            <p:ph idx="1"/>
          </p:nvPr>
        </p:nvSpPr>
        <p:spPr>
          <a:xfrm>
            <a:off x="304800" y="1371600"/>
            <a:ext cx="6019800" cy="5257800"/>
          </a:xfrm>
        </p:spPr>
        <p:txBody>
          <a:bodyPr>
            <a:noAutofit/>
          </a:bodyPr>
          <a:lstStyle/>
          <a:p>
            <a:r>
              <a:rPr lang="en-US" sz="2400" dirty="0" err="1" smtClean="0">
                <a:latin typeface="+mj-lt"/>
              </a:rPr>
              <a:t>Tiêu</a:t>
            </a:r>
            <a:r>
              <a:rPr lang="en-US" sz="2400" dirty="0" smtClean="0">
                <a:latin typeface="+mj-lt"/>
              </a:rPr>
              <a:t> </a:t>
            </a:r>
            <a:r>
              <a:rPr lang="en-US" sz="2400" dirty="0" err="1" smtClean="0">
                <a:latin typeface="+mj-lt"/>
              </a:rPr>
              <a:t>chuẩn</a:t>
            </a:r>
            <a:r>
              <a:rPr lang="en-US" sz="2400" dirty="0" smtClean="0">
                <a:latin typeface="+mj-lt"/>
              </a:rPr>
              <a:t> DNĐR </a:t>
            </a:r>
            <a:r>
              <a:rPr lang="en-US" sz="2400" dirty="0" err="1" smtClean="0">
                <a:latin typeface="+mj-lt"/>
              </a:rPr>
              <a:t>trong</a:t>
            </a:r>
            <a:r>
              <a:rPr lang="en-US" sz="2400" dirty="0" smtClean="0">
                <a:latin typeface="+mj-lt"/>
              </a:rPr>
              <a:t> NN: (1) </a:t>
            </a:r>
            <a:r>
              <a:rPr lang="en-US" sz="2400" dirty="0" err="1" smtClean="0">
                <a:latin typeface="+mj-lt"/>
              </a:rPr>
              <a:t>kinh</a:t>
            </a:r>
            <a:r>
              <a:rPr lang="en-US" sz="2400" dirty="0" smtClean="0">
                <a:latin typeface="+mj-lt"/>
              </a:rPr>
              <a:t> </a:t>
            </a:r>
            <a:r>
              <a:rPr lang="en-US" sz="2400" dirty="0" err="1" smtClean="0">
                <a:latin typeface="+mj-lt"/>
              </a:rPr>
              <a:t>doanh</a:t>
            </a:r>
            <a:r>
              <a:rPr lang="en-US" sz="2400" dirty="0" smtClean="0">
                <a:latin typeface="+mj-lt"/>
              </a:rPr>
              <a:t> </a:t>
            </a:r>
            <a:r>
              <a:rPr lang="en-US" sz="2400" dirty="0" err="1" smtClean="0">
                <a:latin typeface="+mj-lt"/>
              </a:rPr>
              <a:t>nhất</a:t>
            </a:r>
            <a:r>
              <a:rPr lang="en-US" sz="2400" dirty="0" smtClean="0">
                <a:latin typeface="+mj-lt"/>
              </a:rPr>
              <a:t> </a:t>
            </a:r>
            <a:r>
              <a:rPr lang="en-US" sz="2400" dirty="0" err="1" smtClean="0">
                <a:latin typeface="+mj-lt"/>
              </a:rPr>
              <a:t>thể</a:t>
            </a:r>
            <a:r>
              <a:rPr lang="en-US" sz="2400" dirty="0" smtClean="0">
                <a:latin typeface="+mj-lt"/>
              </a:rPr>
              <a:t> </a:t>
            </a:r>
            <a:r>
              <a:rPr lang="en-US" sz="2400" dirty="0" err="1" smtClean="0">
                <a:latin typeface="+mj-lt"/>
              </a:rPr>
              <a:t>sản</a:t>
            </a:r>
            <a:r>
              <a:rPr lang="en-US" sz="2400" dirty="0" smtClean="0">
                <a:latin typeface="+mj-lt"/>
              </a:rPr>
              <a:t> </a:t>
            </a:r>
            <a:r>
              <a:rPr lang="en-US" sz="2400" dirty="0" err="1" smtClean="0">
                <a:latin typeface="+mj-lt"/>
              </a:rPr>
              <a:t>xuất</a:t>
            </a:r>
            <a:r>
              <a:rPr lang="en-US" sz="2400" dirty="0" smtClean="0">
                <a:latin typeface="+mj-lt"/>
              </a:rPr>
              <a:t> – </a:t>
            </a:r>
            <a:r>
              <a:rPr lang="en-US" sz="2400" dirty="0" err="1" smtClean="0">
                <a:latin typeface="+mj-lt"/>
              </a:rPr>
              <a:t>chế</a:t>
            </a:r>
            <a:r>
              <a:rPr lang="en-US" sz="2400" dirty="0" smtClean="0">
                <a:latin typeface="+mj-lt"/>
              </a:rPr>
              <a:t> </a:t>
            </a:r>
            <a:r>
              <a:rPr lang="en-US" sz="2400" dirty="0" err="1" smtClean="0">
                <a:latin typeface="+mj-lt"/>
              </a:rPr>
              <a:t>biến</a:t>
            </a:r>
            <a:r>
              <a:rPr lang="en-US" sz="2400" dirty="0" smtClean="0">
                <a:latin typeface="+mj-lt"/>
              </a:rPr>
              <a:t> – </a:t>
            </a:r>
            <a:r>
              <a:rPr lang="en-US" sz="2400" dirty="0" err="1" smtClean="0">
                <a:latin typeface="+mj-lt"/>
              </a:rPr>
              <a:t>tiêu</a:t>
            </a:r>
            <a:r>
              <a:rPr lang="en-US" sz="2400" dirty="0" smtClean="0">
                <a:latin typeface="+mj-lt"/>
              </a:rPr>
              <a:t> </a:t>
            </a:r>
            <a:r>
              <a:rPr lang="en-US" sz="2400" dirty="0" err="1" smtClean="0">
                <a:latin typeface="+mj-lt"/>
              </a:rPr>
              <a:t>thụ</a:t>
            </a:r>
            <a:r>
              <a:rPr lang="en-US" sz="2400" dirty="0" smtClean="0">
                <a:latin typeface="+mj-lt"/>
              </a:rPr>
              <a:t>; (2) </a:t>
            </a:r>
            <a:r>
              <a:rPr lang="en-US" sz="2400" dirty="0" err="1" smtClean="0">
                <a:latin typeface="+mj-lt"/>
              </a:rPr>
              <a:t>liên</a:t>
            </a:r>
            <a:r>
              <a:rPr lang="en-US" sz="2400" dirty="0" smtClean="0">
                <a:latin typeface="+mj-lt"/>
              </a:rPr>
              <a:t> </a:t>
            </a:r>
            <a:r>
              <a:rPr lang="en-US" sz="2400" dirty="0" err="1" smtClean="0">
                <a:latin typeface="+mj-lt"/>
              </a:rPr>
              <a:t>kết</a:t>
            </a:r>
            <a:r>
              <a:rPr lang="en-US" sz="2400" dirty="0" smtClean="0">
                <a:latin typeface="+mj-lt"/>
              </a:rPr>
              <a:t> </a:t>
            </a:r>
            <a:r>
              <a:rPr lang="en-US" sz="2400" dirty="0" err="1" smtClean="0">
                <a:latin typeface="+mj-lt"/>
              </a:rPr>
              <a:t>chặt</a:t>
            </a:r>
            <a:r>
              <a:rPr lang="en-US" sz="2400" dirty="0" smtClean="0">
                <a:latin typeface="+mj-lt"/>
              </a:rPr>
              <a:t> </a:t>
            </a:r>
            <a:r>
              <a:rPr lang="en-US" sz="2400" dirty="0" err="1" smtClean="0">
                <a:latin typeface="+mj-lt"/>
              </a:rPr>
              <a:t>chẽ</a:t>
            </a:r>
            <a:r>
              <a:rPr lang="en-US" sz="2400" dirty="0" smtClean="0">
                <a:latin typeface="+mj-lt"/>
              </a:rPr>
              <a:t> </a:t>
            </a:r>
            <a:r>
              <a:rPr lang="en-US" sz="2400" dirty="0" err="1" smtClean="0">
                <a:latin typeface="+mj-lt"/>
              </a:rPr>
              <a:t>với</a:t>
            </a:r>
            <a:r>
              <a:rPr lang="en-US" sz="2400" dirty="0" smtClean="0">
                <a:latin typeface="+mj-lt"/>
              </a:rPr>
              <a:t> ND; (3) </a:t>
            </a:r>
            <a:r>
              <a:rPr lang="en-US" sz="2400" dirty="0" err="1" smtClean="0">
                <a:latin typeface="+mj-lt"/>
              </a:rPr>
              <a:t>có</a:t>
            </a:r>
            <a:r>
              <a:rPr lang="en-US" sz="2400" dirty="0" smtClean="0">
                <a:latin typeface="+mj-lt"/>
              </a:rPr>
              <a:t> </a:t>
            </a:r>
            <a:r>
              <a:rPr lang="en-US" sz="2400" dirty="0" err="1" smtClean="0">
                <a:latin typeface="+mj-lt"/>
              </a:rPr>
              <a:t>cơ</a:t>
            </a:r>
            <a:r>
              <a:rPr lang="en-US" sz="2400" dirty="0" smtClean="0">
                <a:latin typeface="+mj-lt"/>
              </a:rPr>
              <a:t> </a:t>
            </a:r>
            <a:r>
              <a:rPr lang="en-US" sz="2400" dirty="0" err="1" smtClean="0">
                <a:latin typeface="+mj-lt"/>
              </a:rPr>
              <a:t>sở</a:t>
            </a:r>
            <a:r>
              <a:rPr lang="en-US" sz="2400" dirty="0" smtClean="0">
                <a:latin typeface="+mj-lt"/>
              </a:rPr>
              <a:t> </a:t>
            </a:r>
            <a:r>
              <a:rPr lang="en-US" sz="2400" dirty="0" err="1" smtClean="0">
                <a:latin typeface="+mj-lt"/>
              </a:rPr>
              <a:t>sx</a:t>
            </a:r>
            <a:r>
              <a:rPr lang="en-US" sz="2400" dirty="0" smtClean="0">
                <a:latin typeface="+mj-lt"/>
              </a:rPr>
              <a:t> </a:t>
            </a:r>
            <a:r>
              <a:rPr lang="en-US" sz="2400" dirty="0" err="1" smtClean="0">
                <a:latin typeface="+mj-lt"/>
              </a:rPr>
              <a:t>và</a:t>
            </a:r>
            <a:r>
              <a:rPr lang="en-US" sz="2400" dirty="0" smtClean="0">
                <a:latin typeface="+mj-lt"/>
              </a:rPr>
              <a:t> </a:t>
            </a:r>
            <a:r>
              <a:rPr lang="en-US" sz="2400" dirty="0" err="1" smtClean="0">
                <a:latin typeface="+mj-lt"/>
              </a:rPr>
              <a:t>hệ</a:t>
            </a:r>
            <a:r>
              <a:rPr lang="en-US" sz="2400" dirty="0" smtClean="0">
                <a:latin typeface="+mj-lt"/>
              </a:rPr>
              <a:t> </a:t>
            </a:r>
            <a:r>
              <a:rPr lang="en-US" sz="2400" dirty="0" err="1" smtClean="0">
                <a:latin typeface="+mj-lt"/>
              </a:rPr>
              <a:t>thống</a:t>
            </a:r>
            <a:r>
              <a:rPr lang="en-US" sz="2400" dirty="0" smtClean="0">
                <a:latin typeface="+mj-lt"/>
              </a:rPr>
              <a:t> </a:t>
            </a:r>
            <a:r>
              <a:rPr lang="en-US" sz="2400" dirty="0" err="1" smtClean="0">
                <a:latin typeface="+mj-lt"/>
              </a:rPr>
              <a:t>tiêu</a:t>
            </a:r>
            <a:r>
              <a:rPr lang="en-US" sz="2400" dirty="0" smtClean="0">
                <a:latin typeface="+mj-lt"/>
              </a:rPr>
              <a:t> </a:t>
            </a:r>
            <a:r>
              <a:rPr lang="en-US" sz="2400" dirty="0" err="1" smtClean="0">
                <a:latin typeface="+mj-lt"/>
              </a:rPr>
              <a:t>thụ</a:t>
            </a:r>
            <a:r>
              <a:rPr lang="en-US" sz="2400" dirty="0" smtClean="0">
                <a:latin typeface="+mj-lt"/>
              </a:rPr>
              <a:t> </a:t>
            </a:r>
            <a:r>
              <a:rPr lang="en-US" sz="2400" dirty="0" err="1" smtClean="0">
                <a:latin typeface="+mj-lt"/>
              </a:rPr>
              <a:t>ổn</a:t>
            </a:r>
            <a:r>
              <a:rPr lang="en-US" sz="2400" dirty="0" smtClean="0">
                <a:latin typeface="+mj-lt"/>
              </a:rPr>
              <a:t> </a:t>
            </a:r>
            <a:r>
              <a:rPr lang="en-US" sz="2400" dirty="0" err="1" smtClean="0">
                <a:latin typeface="+mj-lt"/>
              </a:rPr>
              <a:t>định</a:t>
            </a:r>
            <a:r>
              <a:rPr lang="en-US" sz="2400" dirty="0" smtClean="0">
                <a:latin typeface="+mj-lt"/>
              </a:rPr>
              <a:t>.</a:t>
            </a:r>
          </a:p>
          <a:p>
            <a:r>
              <a:rPr lang="en-US" sz="2400" dirty="0" err="1" smtClean="0">
                <a:latin typeface="+mj-lt"/>
              </a:rPr>
              <a:t>Nguyên</a:t>
            </a:r>
            <a:r>
              <a:rPr lang="en-US" sz="2400" dirty="0" smtClean="0">
                <a:latin typeface="+mj-lt"/>
              </a:rPr>
              <a:t> </a:t>
            </a:r>
            <a:r>
              <a:rPr lang="en-US" sz="2400" dirty="0" err="1" smtClean="0">
                <a:latin typeface="+mj-lt"/>
              </a:rPr>
              <a:t>tắc</a:t>
            </a:r>
            <a:r>
              <a:rPr lang="en-US" sz="2400" dirty="0" smtClean="0">
                <a:latin typeface="+mj-lt"/>
              </a:rPr>
              <a:t> </a:t>
            </a:r>
            <a:r>
              <a:rPr lang="en-US" sz="2400" dirty="0" err="1" smtClean="0">
                <a:latin typeface="+mj-lt"/>
              </a:rPr>
              <a:t>ứng</a:t>
            </a:r>
            <a:r>
              <a:rPr lang="en-US" sz="2400" dirty="0" smtClean="0">
                <a:latin typeface="+mj-lt"/>
              </a:rPr>
              <a:t> </a:t>
            </a:r>
            <a:r>
              <a:rPr lang="en-US" sz="2400" dirty="0" err="1" smtClean="0">
                <a:latin typeface="+mj-lt"/>
              </a:rPr>
              <a:t>xử</a:t>
            </a:r>
            <a:r>
              <a:rPr lang="en-US" sz="2400" dirty="0" smtClean="0">
                <a:latin typeface="+mj-lt"/>
              </a:rPr>
              <a:t>: </a:t>
            </a:r>
            <a:r>
              <a:rPr lang="en-US" sz="2400" dirty="0" err="1" smtClean="0">
                <a:latin typeface="+mj-lt"/>
              </a:rPr>
              <a:t>trọng</a:t>
            </a:r>
            <a:r>
              <a:rPr lang="en-US" sz="2400" dirty="0" smtClean="0">
                <a:latin typeface="+mj-lt"/>
              </a:rPr>
              <a:t> </a:t>
            </a:r>
            <a:r>
              <a:rPr lang="en-US" sz="2400" dirty="0" err="1" smtClean="0">
                <a:latin typeface="+mj-lt"/>
              </a:rPr>
              <a:t>ưu</a:t>
            </a:r>
            <a:r>
              <a:rPr lang="en-US" sz="2400" dirty="0" smtClean="0">
                <a:latin typeface="+mj-lt"/>
              </a:rPr>
              <a:t>, </a:t>
            </a:r>
            <a:r>
              <a:rPr lang="en-US" sz="2400" dirty="0" err="1" smtClean="0">
                <a:latin typeface="+mj-lt"/>
              </a:rPr>
              <a:t>trọng</a:t>
            </a:r>
            <a:r>
              <a:rPr lang="en-US" sz="2400" dirty="0" smtClean="0">
                <a:latin typeface="+mj-lt"/>
              </a:rPr>
              <a:t> </a:t>
            </a:r>
            <a:r>
              <a:rPr lang="en-US" sz="2400" dirty="0" err="1" smtClean="0">
                <a:latin typeface="+mj-lt"/>
              </a:rPr>
              <a:t>mạnh</a:t>
            </a:r>
            <a:r>
              <a:rPr lang="en-US" sz="2400" dirty="0" smtClean="0">
                <a:latin typeface="+mj-lt"/>
              </a:rPr>
              <a:t>, </a:t>
            </a:r>
            <a:r>
              <a:rPr lang="en-US" sz="2400" dirty="0" err="1" smtClean="0">
                <a:latin typeface="+mj-lt"/>
              </a:rPr>
              <a:t>trọng</a:t>
            </a:r>
            <a:r>
              <a:rPr lang="en-US" sz="2400" dirty="0" smtClean="0">
                <a:latin typeface="+mj-lt"/>
              </a:rPr>
              <a:t> </a:t>
            </a:r>
            <a:r>
              <a:rPr lang="en-US" sz="2400" dirty="0" err="1" smtClean="0">
                <a:latin typeface="+mj-lt"/>
              </a:rPr>
              <a:t>lớn</a:t>
            </a:r>
            <a:r>
              <a:rPr lang="en-US" sz="2400" dirty="0" smtClean="0">
                <a:latin typeface="+mj-lt"/>
              </a:rPr>
              <a:t> </a:t>
            </a:r>
            <a:endParaRPr lang="en-US" sz="2400" dirty="0" smtClean="0">
              <a:latin typeface="+mj-lt"/>
            </a:endParaRPr>
          </a:p>
          <a:p>
            <a:r>
              <a:rPr lang="en-US" sz="2400" dirty="0" err="1" smtClean="0"/>
              <a:t>Ưu</a:t>
            </a:r>
            <a:r>
              <a:rPr lang="en-US" sz="2400" dirty="0" smtClean="0"/>
              <a:t> </a:t>
            </a:r>
            <a:r>
              <a:rPr lang="en-US" sz="2400" dirty="0" err="1" smtClean="0"/>
              <a:t>tiên</a:t>
            </a:r>
            <a:r>
              <a:rPr lang="en-US" sz="2400" dirty="0" smtClean="0"/>
              <a:t> </a:t>
            </a:r>
            <a:r>
              <a:rPr lang="en-US" sz="2400" dirty="0" err="1" smtClean="0"/>
              <a:t>tiếp</a:t>
            </a:r>
            <a:r>
              <a:rPr lang="en-US" sz="2400" dirty="0" smtClean="0"/>
              <a:t> </a:t>
            </a:r>
            <a:r>
              <a:rPr lang="en-US" sz="2400" dirty="0" err="1" smtClean="0"/>
              <a:t>cận</a:t>
            </a:r>
            <a:r>
              <a:rPr lang="en-US" sz="2400" dirty="0" smtClean="0"/>
              <a:t> </a:t>
            </a:r>
            <a:r>
              <a:rPr lang="en-US" sz="2400" dirty="0" err="1" smtClean="0"/>
              <a:t>vốn</a:t>
            </a:r>
            <a:endParaRPr lang="en-US" sz="2400" dirty="0"/>
          </a:p>
          <a:p>
            <a:r>
              <a:rPr lang="en-US" sz="2400" dirty="0" err="1" smtClean="0"/>
              <a:t>Ưu</a:t>
            </a:r>
            <a:r>
              <a:rPr lang="en-US" sz="2400" dirty="0" smtClean="0"/>
              <a:t> </a:t>
            </a:r>
            <a:r>
              <a:rPr lang="en-US" sz="2400" dirty="0" err="1"/>
              <a:t>đãi</a:t>
            </a:r>
            <a:r>
              <a:rPr lang="en-US" sz="2400" dirty="0"/>
              <a:t> </a:t>
            </a:r>
            <a:r>
              <a:rPr lang="en-US" sz="2400" dirty="0" err="1" smtClean="0"/>
              <a:t>thuế</a:t>
            </a:r>
            <a:r>
              <a:rPr lang="en-US" sz="2400" dirty="0" smtClean="0"/>
              <a:t> NN, </a:t>
            </a:r>
            <a:r>
              <a:rPr lang="en-US" sz="2400" dirty="0" err="1" smtClean="0"/>
              <a:t>sử</a:t>
            </a:r>
            <a:r>
              <a:rPr lang="en-US" sz="2400" dirty="0" smtClean="0"/>
              <a:t> </a:t>
            </a:r>
            <a:r>
              <a:rPr lang="en-US" sz="2400" dirty="0" err="1" smtClean="0"/>
              <a:t>dụng</a:t>
            </a:r>
            <a:r>
              <a:rPr lang="en-US" sz="2400" dirty="0" smtClean="0"/>
              <a:t> </a:t>
            </a:r>
            <a:r>
              <a:rPr lang="en-US" sz="2400" dirty="0" err="1" smtClean="0"/>
              <a:t>đất</a:t>
            </a:r>
            <a:r>
              <a:rPr lang="en-US" sz="2400" dirty="0" smtClean="0"/>
              <a:t>, </a:t>
            </a:r>
            <a:r>
              <a:rPr lang="en-US" sz="2400" dirty="0" err="1" smtClean="0"/>
              <a:t>miễn</a:t>
            </a:r>
            <a:r>
              <a:rPr lang="en-US" sz="2400" dirty="0" smtClean="0"/>
              <a:t> </a:t>
            </a:r>
            <a:r>
              <a:rPr lang="en-US" sz="2400" dirty="0" err="1" smtClean="0"/>
              <a:t>giảm</a:t>
            </a:r>
            <a:r>
              <a:rPr lang="en-US" sz="2400" dirty="0" smtClean="0"/>
              <a:t> </a:t>
            </a:r>
            <a:r>
              <a:rPr lang="en-US" sz="2400" dirty="0" err="1" smtClean="0"/>
              <a:t>thuế</a:t>
            </a:r>
            <a:r>
              <a:rPr lang="en-US" sz="2400" dirty="0" smtClean="0"/>
              <a:t> GTGT </a:t>
            </a:r>
            <a:r>
              <a:rPr lang="en-US" sz="2400" dirty="0" err="1" smtClean="0"/>
              <a:t>linh</a:t>
            </a:r>
            <a:r>
              <a:rPr lang="en-US" sz="2400" dirty="0" smtClean="0"/>
              <a:t> </a:t>
            </a:r>
            <a:r>
              <a:rPr lang="en-US" sz="2400" dirty="0" err="1" smtClean="0"/>
              <a:t>hoạt</a:t>
            </a:r>
            <a:r>
              <a:rPr lang="en-US" sz="2400" dirty="0" smtClean="0"/>
              <a:t> </a:t>
            </a:r>
            <a:r>
              <a:rPr lang="en-US" sz="2400" dirty="0" err="1" smtClean="0"/>
              <a:t>theo</a:t>
            </a:r>
            <a:r>
              <a:rPr lang="en-US" sz="2400" dirty="0" smtClean="0"/>
              <a:t> </a:t>
            </a:r>
            <a:r>
              <a:rPr lang="en-US" sz="2400" dirty="0" err="1" smtClean="0"/>
              <a:t>địa</a:t>
            </a:r>
            <a:r>
              <a:rPr lang="en-US" sz="2400" dirty="0" smtClean="0"/>
              <a:t> </a:t>
            </a:r>
            <a:r>
              <a:rPr lang="en-US" sz="2400" dirty="0" err="1" smtClean="0"/>
              <a:t>phương</a:t>
            </a:r>
            <a:endParaRPr lang="en-US" sz="2400" dirty="0"/>
          </a:p>
          <a:p>
            <a:r>
              <a:rPr lang="en-US" sz="2400" dirty="0" err="1"/>
              <a:t>Ưu</a:t>
            </a:r>
            <a:r>
              <a:rPr lang="en-US" sz="2400" dirty="0"/>
              <a:t> </a:t>
            </a:r>
            <a:r>
              <a:rPr lang="en-US" sz="2400" dirty="0" err="1"/>
              <a:t>tiên</a:t>
            </a:r>
            <a:r>
              <a:rPr lang="en-US" sz="2400" dirty="0"/>
              <a:t> </a:t>
            </a:r>
            <a:r>
              <a:rPr lang="en-US" sz="2400" dirty="0" err="1"/>
              <a:t>cấp</a:t>
            </a:r>
            <a:r>
              <a:rPr lang="en-US" sz="2400" dirty="0"/>
              <a:t> </a:t>
            </a:r>
            <a:r>
              <a:rPr lang="en-US" sz="2400" dirty="0" err="1"/>
              <a:t>điện</a:t>
            </a:r>
            <a:r>
              <a:rPr lang="en-US" sz="2400" dirty="0"/>
              <a:t>, </a:t>
            </a:r>
            <a:r>
              <a:rPr lang="en-US" sz="2400" dirty="0" err="1"/>
              <a:t>giảm</a:t>
            </a:r>
            <a:r>
              <a:rPr lang="en-US" sz="2400" dirty="0"/>
              <a:t> </a:t>
            </a:r>
            <a:r>
              <a:rPr lang="en-US" sz="2400" dirty="0"/>
              <a:t>50% </a:t>
            </a:r>
            <a:r>
              <a:rPr lang="en-US" sz="2400" dirty="0" err="1"/>
              <a:t>mức</a:t>
            </a:r>
            <a:r>
              <a:rPr lang="en-US" sz="2400" dirty="0"/>
              <a:t> </a:t>
            </a:r>
            <a:r>
              <a:rPr lang="en-US" sz="2400" dirty="0" err="1"/>
              <a:t>thu</a:t>
            </a:r>
            <a:r>
              <a:rPr lang="en-US" sz="2400" dirty="0"/>
              <a:t> </a:t>
            </a:r>
            <a:r>
              <a:rPr lang="en-US" sz="2400" dirty="0" err="1"/>
              <a:t>chênh</a:t>
            </a:r>
            <a:r>
              <a:rPr lang="en-US" sz="2400" dirty="0"/>
              <a:t> </a:t>
            </a:r>
            <a:r>
              <a:rPr lang="en-US" sz="2400" dirty="0" err="1"/>
              <a:t>lệch</a:t>
            </a:r>
            <a:r>
              <a:rPr lang="en-US" sz="2400" dirty="0"/>
              <a:t> </a:t>
            </a:r>
            <a:r>
              <a:rPr lang="en-US" sz="2400" dirty="0" err="1"/>
              <a:t>đối</a:t>
            </a:r>
            <a:r>
              <a:rPr lang="en-US" sz="2400" dirty="0"/>
              <a:t> </a:t>
            </a:r>
            <a:r>
              <a:rPr lang="en-US" sz="2400" dirty="0" err="1"/>
              <a:t>với</a:t>
            </a:r>
            <a:r>
              <a:rPr lang="en-US" sz="2400" dirty="0"/>
              <a:t> </a:t>
            </a:r>
            <a:r>
              <a:rPr lang="en-US" sz="2400" dirty="0" err="1"/>
              <a:t>khối</a:t>
            </a:r>
            <a:r>
              <a:rPr lang="en-US" sz="2400" dirty="0"/>
              <a:t> </a:t>
            </a:r>
            <a:r>
              <a:rPr lang="en-US" sz="2400" dirty="0" err="1"/>
              <a:t>lượng</a:t>
            </a:r>
            <a:r>
              <a:rPr lang="en-US" sz="2400" dirty="0"/>
              <a:t> </a:t>
            </a:r>
            <a:r>
              <a:rPr lang="en-US" sz="2400" dirty="0" err="1"/>
              <a:t>điện</a:t>
            </a:r>
            <a:r>
              <a:rPr lang="en-US" sz="2400" dirty="0"/>
              <a:t> </a:t>
            </a:r>
            <a:r>
              <a:rPr lang="en-US" sz="2400" dirty="0" err="1"/>
              <a:t>vượt</a:t>
            </a:r>
            <a:r>
              <a:rPr lang="en-US" sz="2400" dirty="0"/>
              <a:t> </a:t>
            </a:r>
            <a:r>
              <a:rPr lang="en-US" sz="2400" dirty="0" err="1"/>
              <a:t>quá</a:t>
            </a:r>
            <a:r>
              <a:rPr lang="en-US" sz="2400" dirty="0"/>
              <a:t> </a:t>
            </a:r>
            <a:r>
              <a:rPr lang="en-US" sz="2400" dirty="0" err="1"/>
              <a:t>chỉ</a:t>
            </a:r>
            <a:r>
              <a:rPr lang="en-US" sz="2400" dirty="0"/>
              <a:t> </a:t>
            </a:r>
            <a:r>
              <a:rPr lang="en-US" sz="2400" dirty="0" err="1"/>
              <a:t>tiêu</a:t>
            </a:r>
            <a:r>
              <a:rPr lang="en-US" sz="2400" dirty="0" smtClean="0"/>
              <a:t>.</a:t>
            </a:r>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18187"/>
            <a:ext cx="2609302" cy="1447800"/>
          </a:xfrm>
          <a:prstGeom prst="rect">
            <a:avLst/>
          </a:prstGeom>
          <a:ln/>
        </p:spPr>
        <p:style>
          <a:lnRef idx="2">
            <a:schemeClr val="dk1"/>
          </a:lnRef>
          <a:fillRef idx="1">
            <a:schemeClr val="lt1"/>
          </a:fillRef>
          <a:effectRef idx="0">
            <a:schemeClr val="dk1"/>
          </a:effectRef>
          <a:fontRef idx="minor">
            <a:schemeClr val="dk1"/>
          </a:fontRef>
        </p:style>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065" y="3352800"/>
            <a:ext cx="2589637" cy="1477723"/>
          </a:xfrm>
          <a:prstGeom prst="rect">
            <a:avLst/>
          </a:prstGeom>
          <a:ln/>
        </p:spPr>
        <p:style>
          <a:lnRef idx="2">
            <a:schemeClr val="dk1"/>
          </a:lnRef>
          <a:fillRef idx="1">
            <a:schemeClr val="lt1"/>
          </a:fillRef>
          <a:effectRef idx="0">
            <a:schemeClr val="dk1"/>
          </a:effectRef>
          <a:fontRef idx="minor">
            <a:schemeClr val="dk1"/>
          </a:fontRef>
        </p:style>
      </p:pic>
      <p:pic>
        <p:nvPicPr>
          <p:cNvPr id="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065" y="5019799"/>
            <a:ext cx="2589637" cy="1385952"/>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74622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1960</Words>
  <Application>Microsoft Office PowerPoint</Application>
  <PresentationFormat>On-screen Show (4:3)</PresentationFormat>
  <Paragraphs>177</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KINH NGHIỆM QUỐC TẾ VỀ PHÁT TRIỂN NÔNG THÔN</vt:lpstr>
      <vt:lpstr>Xây dựng NTM gắn với TCC NN</vt:lpstr>
      <vt:lpstr>Hàn Quốc: SAEMAUL UNDONG</vt:lpstr>
      <vt:lpstr>Hỗ trợ tiền mặt có điều kiện:  Nâng cao năng lực, tự chủ</vt:lpstr>
      <vt:lpstr>Tiếp cận ABCD</vt:lpstr>
      <vt:lpstr>Nông hội ở Đài Loan:  Tổ chức cộng đồng + PT kinh tế</vt:lpstr>
      <vt:lpstr>Mỗi làng một sản phẩm (OVOP) (Nhật Bản, Thái Lan, Indonesia…) </vt:lpstr>
      <vt:lpstr>Trung Quốc: từ doanh nghiệp hương trấn đến doanh nghiệp đầu rồng</vt:lpstr>
      <vt:lpstr>Doanh nghiệp đầu rồng ở Trung Quốc</vt:lpstr>
      <vt:lpstr>Nông nghiệp CN cao ở Israel</vt:lpstr>
      <vt:lpstr>High-tech agriculture in Israel</vt:lpstr>
      <vt:lpstr>CÁM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dc:creator>
  <cp:lastModifiedBy>Tuan</cp:lastModifiedBy>
  <cp:revision>121</cp:revision>
  <dcterms:created xsi:type="dcterms:W3CDTF">2015-05-29T09:07:20Z</dcterms:created>
  <dcterms:modified xsi:type="dcterms:W3CDTF">2015-06-11T17:52:57Z</dcterms:modified>
</cp:coreProperties>
</file>